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4" r:id="rId4"/>
  </p:sldMasterIdLst>
  <p:notesMasterIdLst>
    <p:notesMasterId r:id="rId18"/>
  </p:notesMasterIdLst>
  <p:sldIdLst>
    <p:sldId id="2260" r:id="rId5"/>
    <p:sldId id="2259" r:id="rId6"/>
    <p:sldId id="266" r:id="rId7"/>
    <p:sldId id="257" r:id="rId8"/>
    <p:sldId id="2253" r:id="rId9"/>
    <p:sldId id="2249" r:id="rId10"/>
    <p:sldId id="2261" r:id="rId11"/>
    <p:sldId id="2248" r:id="rId12"/>
    <p:sldId id="2247" r:id="rId13"/>
    <p:sldId id="2254" r:id="rId14"/>
    <p:sldId id="2257" r:id="rId15"/>
    <p:sldId id="2192" r:id="rId16"/>
    <p:sldId id="2258" r:id="rId1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92">
          <p15:clr>
            <a:srgbClr val="A4A3A4"/>
          </p15:clr>
        </p15:guide>
        <p15:guide id="2" orient="horz" pos="583">
          <p15:clr>
            <a:srgbClr val="A4A3A4"/>
          </p15:clr>
        </p15:guide>
        <p15:guide id="3" pos="5617">
          <p15:clr>
            <a:srgbClr val="A4A3A4"/>
          </p15:clr>
        </p15:guide>
        <p15:guide id="4" pos="237">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umyadip Chowdhury" initials="SC" lastIdx="3" clrIdx="0">
    <p:extLst>
      <p:ext uri="{19B8F6BF-5375-455C-9EA6-DF929625EA0E}">
        <p15:presenceInfo xmlns:p15="http://schemas.microsoft.com/office/powerpoint/2012/main" userId="b0b0d0c6ef4c0a5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ABEC"/>
    <a:srgbClr val="A5CE00"/>
    <a:srgbClr val="0078D7"/>
    <a:srgbClr val="00BCF2"/>
    <a:srgbClr val="007FBA"/>
    <a:srgbClr val="FF8C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05" autoAdjust="0"/>
    <p:restoredTop sz="93265" autoAdjust="0"/>
  </p:normalViewPr>
  <p:slideViewPr>
    <p:cSldViewPr snapToGrid="0" snapToObjects="1">
      <p:cViewPr varScale="1">
        <p:scale>
          <a:sx n="114" d="100"/>
          <a:sy n="114" d="100"/>
        </p:scale>
        <p:origin x="370" y="86"/>
      </p:cViewPr>
      <p:guideLst>
        <p:guide orient="horz" pos="3092"/>
        <p:guide orient="horz" pos="583"/>
        <p:guide pos="5617"/>
        <p:guide pos="237"/>
      </p:guideLst>
    </p:cSldViewPr>
  </p:slideViewPr>
  <p:outlineViewPr>
    <p:cViewPr>
      <p:scale>
        <a:sx n="33" d="100"/>
        <a:sy n="33" d="100"/>
      </p:scale>
      <p:origin x="0" y="-9228"/>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125" d="100"/>
          <a:sy n="125" d="100"/>
        </p:scale>
        <p:origin x="1266" y="-293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890F14-D9B7-42F0-8464-D3AF2629EBA3}" type="datetimeFigureOut">
              <a:rPr lang="en-US" smtClean="0"/>
              <a:t>7/17/2021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141B38-E2C6-4A63-9215-D38544DF7F12}" type="slidenum">
              <a:rPr lang="en-US" smtClean="0"/>
              <a:t>‹#›</a:t>
            </a:fld>
            <a:endParaRPr lang="en-US"/>
          </a:p>
        </p:txBody>
      </p:sp>
    </p:spTree>
    <p:extLst>
      <p:ext uri="{BB962C8B-B14F-4D97-AF65-F5344CB8AC3E}">
        <p14:creationId xmlns:p14="http://schemas.microsoft.com/office/powerpoint/2010/main" val="23765900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141B38-E2C6-4A63-9215-D38544DF7F12}" type="slidenum">
              <a:rPr lang="en-US" smtClean="0"/>
              <a:t>2</a:t>
            </a:fld>
            <a:endParaRPr lang="en-US"/>
          </a:p>
        </p:txBody>
      </p:sp>
    </p:spTree>
    <p:extLst>
      <p:ext uri="{BB962C8B-B14F-4D97-AF65-F5344CB8AC3E}">
        <p14:creationId xmlns:p14="http://schemas.microsoft.com/office/powerpoint/2010/main" val="572013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what would you do with it? We are here to help you answer that question</a:t>
            </a:r>
          </a:p>
          <a:p>
            <a:endParaRPr lang="en-US" dirty="0"/>
          </a:p>
          <a:p>
            <a:r>
              <a:rPr lang="en-US" dirty="0"/>
              <a:t>Lets start with a brief introduction about Technobuzz.</a:t>
            </a:r>
          </a:p>
          <a:p>
            <a:endParaRPr lang="en-US" dirty="0"/>
          </a:p>
          <a:p>
            <a:r>
              <a:rPr lang="en-US" dirty="0"/>
              <a:t>It’s a workshop series to help you shape your career and decide a career path. It will also help you understand how technology can help your business.</a:t>
            </a:r>
          </a:p>
          <a:p>
            <a:endParaRPr lang="en-US" dirty="0"/>
          </a:p>
          <a:p>
            <a:r>
              <a:rPr lang="en-US" dirty="0"/>
              <a:t>We will first cover an introduction to a field of technology which is for today, Cloud Computing, and discuss career opportunities available in the field and we’ll provide you with the learning resources for you to move forward after this session. We will have a hands-on session tomorrow for more concrete understanding of what you learn today.</a:t>
            </a:r>
          </a:p>
          <a:p>
            <a:endParaRPr lang="en-US" dirty="0"/>
          </a:p>
          <a:p>
            <a:r>
              <a:rPr lang="en-US" dirty="0"/>
              <a:t>Enough of Technobuzz, now lets dive into cloud computing</a:t>
            </a:r>
          </a:p>
        </p:txBody>
      </p:sp>
      <p:sp>
        <p:nvSpPr>
          <p:cNvPr id="4" name="Slide Number Placeholder 3"/>
          <p:cNvSpPr>
            <a:spLocks noGrp="1"/>
          </p:cNvSpPr>
          <p:nvPr>
            <p:ph type="sldNum" sz="quarter" idx="5"/>
          </p:nvPr>
        </p:nvSpPr>
        <p:spPr/>
        <p:txBody>
          <a:bodyPr/>
          <a:lstStyle/>
          <a:p>
            <a:fld id="{24141B38-E2C6-4A63-9215-D38544DF7F12}" type="slidenum">
              <a:rPr lang="en-US" smtClean="0"/>
              <a:t>3</a:t>
            </a:fld>
            <a:endParaRPr lang="en-US"/>
          </a:p>
        </p:txBody>
      </p:sp>
    </p:spTree>
    <p:extLst>
      <p:ext uri="{BB962C8B-B14F-4D97-AF65-F5344CB8AC3E}">
        <p14:creationId xmlns:p14="http://schemas.microsoft.com/office/powerpoint/2010/main" val="3239279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6350"/>
            <a:ext cx="9144000" cy="5149850"/>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079FD93-08D1-3D47-8B88-9F159745C9D8}" type="datetimeFigureOut">
              <a:rPr lang="en-US" smtClean="0"/>
              <a:t>7/17/2021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192967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79FD93-08D1-3D47-8B88-9F159745C9D8}" type="datetimeFigureOut">
              <a:rPr lang="en-US" smtClean="0"/>
              <a:t>7/17/2021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303798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79FD93-08D1-3D47-8B88-9F159745C9D8}" type="datetimeFigureOut">
              <a:rPr lang="en-US" smtClean="0"/>
              <a:t>7/17/2021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CD23B5-1BB9-A14A-BFB4-1A837A3C004E}" type="slidenum">
              <a:rPr lang="en-US" smtClean="0"/>
              <a:t>‹#›</a:t>
            </a:fld>
            <a:endParaRPr lang="en-US"/>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218348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79FD93-08D1-3D47-8B88-9F159745C9D8}" type="datetimeFigureOut">
              <a:rPr lang="en-US" smtClean="0"/>
              <a:t>7/17/2021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16434825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79FD93-08D1-3D47-8B88-9F159745C9D8}" type="datetimeFigureOut">
              <a:rPr lang="en-US" smtClean="0"/>
              <a:t>7/17/2021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CD23B5-1BB9-A14A-BFB4-1A837A3C004E}" type="slidenum">
              <a:rPr lang="en-US" smtClean="0"/>
              <a:t>‹#›</a:t>
            </a:fld>
            <a:endParaRPr lang="en-US"/>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278939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79FD93-08D1-3D47-8B88-9F159745C9D8}" type="datetimeFigureOut">
              <a:rPr lang="en-US" smtClean="0"/>
              <a:t>7/17/2021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2436483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79FD93-08D1-3D47-8B88-9F159745C9D8}" type="datetimeFigureOut">
              <a:rPr lang="en-US" smtClean="0"/>
              <a:t>7/17/2021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19478066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79FD93-08D1-3D47-8B88-9F159745C9D8}" type="datetimeFigureOut">
              <a:rPr lang="en-US" smtClean="0"/>
              <a:t>7/17/2021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22320252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One Column Content Slide">
    <p:spTree>
      <p:nvGrpSpPr>
        <p:cNvPr id="1" name=""/>
        <p:cNvGrpSpPr/>
        <p:nvPr/>
      </p:nvGrpSpPr>
      <p:grpSpPr>
        <a:xfrm>
          <a:off x="0" y="0"/>
          <a:ext cx="0" cy="0"/>
          <a:chOff x="0" y="0"/>
          <a:chExt cx="0" cy="0"/>
        </a:xfrm>
      </p:grpSpPr>
      <p:sp>
        <p:nvSpPr>
          <p:cNvPr id="8" name="Content Placeholder 2"/>
          <p:cNvSpPr>
            <a:spLocks noGrp="1"/>
          </p:cNvSpPr>
          <p:nvPr>
            <p:ph idx="1"/>
          </p:nvPr>
        </p:nvSpPr>
        <p:spPr>
          <a:xfrm>
            <a:off x="233167" y="925513"/>
            <a:ext cx="8683819" cy="3554416"/>
          </a:xfrm>
          <a:prstGeom prst="rect">
            <a:avLst/>
          </a:prstGeom>
        </p:spPr>
        <p:txBody>
          <a:bodyPr lIns="0" tIns="0" rIns="0" bIns="0"/>
          <a:lstStyle>
            <a:lvl1pPr>
              <a:spcBef>
                <a:spcPts val="1000"/>
              </a:spcBef>
              <a:defRPr sz="2800">
                <a:solidFill>
                  <a:schemeClr val="tx1"/>
                </a:solidFill>
              </a:defRPr>
            </a:lvl1pPr>
            <a:lvl2pPr>
              <a:spcBef>
                <a:spcPts val="1000"/>
              </a:spcBef>
              <a:defRPr sz="2600">
                <a:solidFill>
                  <a:schemeClr val="tx1"/>
                </a:solidFill>
              </a:defRPr>
            </a:lvl2pPr>
            <a:lvl3pPr>
              <a:spcBef>
                <a:spcPts val="1000"/>
              </a:spcBef>
              <a:defRPr sz="2200">
                <a:solidFill>
                  <a:schemeClr val="tx1"/>
                </a:solidFill>
              </a:defRPr>
            </a:lvl3pPr>
            <a:lvl4pPr>
              <a:spcBef>
                <a:spcPts val="1000"/>
              </a:spcBef>
              <a:defRPr sz="1800">
                <a:solidFill>
                  <a:schemeClr val="tx1"/>
                </a:solidFill>
              </a:defRPr>
            </a:lvl4pPr>
            <a:lvl5pPr>
              <a:spcBef>
                <a:spcPts val="1000"/>
              </a:spcBef>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233168" y="141555"/>
            <a:ext cx="7594879" cy="406715"/>
          </a:xfrm>
          <a:prstGeom prst="rect">
            <a:avLst/>
          </a:prstGeom>
        </p:spPr>
        <p:txBody>
          <a:bodyPr wrap="square" lIns="0" tIns="0" rIns="0" bIns="0" anchor="ctr" anchorCtr="0"/>
          <a:lstStyle>
            <a:lvl1pPr algn="l">
              <a:defRPr sz="3500">
                <a:solidFill>
                  <a:srgbClr val="F2F2F2"/>
                </a:solidFill>
              </a:defRPr>
            </a:lvl1pPr>
          </a:lstStyle>
          <a:p>
            <a:r>
              <a:rPr lang="en-US"/>
              <a:t>Click to edit Master title style</a:t>
            </a:r>
            <a:endParaRPr lang="en-US" dirty="0"/>
          </a:p>
        </p:txBody>
      </p:sp>
    </p:spTree>
    <p:extLst>
      <p:ext uri="{BB962C8B-B14F-4D97-AF65-F5344CB8AC3E}">
        <p14:creationId xmlns:p14="http://schemas.microsoft.com/office/powerpoint/2010/main" val="1085599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459C166-16D3-4A25-A2F8-C51E0E346B22}" type="datetimeFigureOut">
              <a:rPr lang="en-US" smtClean="0">
                <a:solidFill>
                  <a:prstClr val="black">
                    <a:tint val="75000"/>
                  </a:prstClr>
                </a:solidFill>
                <a:latin typeface="Segoe UI"/>
              </a:rPr>
              <a:pPr/>
              <a:t>7/17/2021</a:t>
            </a:fld>
            <a:endParaRPr lang="en-US">
              <a:solidFill>
                <a:prstClr val="black">
                  <a:tint val="75000"/>
                </a:prstClr>
              </a:solidFill>
              <a:latin typeface="Segoe U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Segoe UI"/>
            </a:endParaRPr>
          </a:p>
        </p:txBody>
      </p:sp>
      <p:sp>
        <p:nvSpPr>
          <p:cNvPr id="6" name="Slide Number Placeholder 5"/>
          <p:cNvSpPr>
            <a:spLocks noGrp="1"/>
          </p:cNvSpPr>
          <p:nvPr>
            <p:ph type="sldNum" sz="quarter" idx="12"/>
          </p:nvPr>
        </p:nvSpPr>
        <p:spPr/>
        <p:txBody>
          <a:bodyPr/>
          <a:lstStyle/>
          <a:p>
            <a:fld id="{59DE4316-4355-4038-9262-DF05D0694534}" type="slidenum">
              <a:rPr lang="en-US" smtClean="0">
                <a:solidFill>
                  <a:prstClr val="black">
                    <a:tint val="75000"/>
                  </a:prstClr>
                </a:solidFill>
                <a:latin typeface="Segoe UI"/>
              </a:rPr>
              <a:pPr/>
              <a:t>‹#›</a:t>
            </a:fld>
            <a:endParaRPr lang="en-US">
              <a:solidFill>
                <a:prstClr val="black">
                  <a:tint val="75000"/>
                </a:prstClr>
              </a:solidFill>
              <a:latin typeface="Segoe UI"/>
            </a:endParaRPr>
          </a:p>
        </p:txBody>
      </p:sp>
    </p:spTree>
    <p:extLst>
      <p:ext uri="{BB962C8B-B14F-4D97-AF65-F5344CB8AC3E}">
        <p14:creationId xmlns:p14="http://schemas.microsoft.com/office/powerpoint/2010/main" val="1819113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79FD93-08D1-3D47-8B88-9F159745C9D8}" type="datetimeFigureOut">
              <a:rPr lang="en-US" smtClean="0"/>
              <a:t>7/17/2021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1840344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459C166-16D3-4A25-A2F8-C51E0E346B22}" type="datetimeFigureOut">
              <a:rPr lang="en-US" smtClean="0">
                <a:solidFill>
                  <a:prstClr val="black">
                    <a:tint val="75000"/>
                  </a:prstClr>
                </a:solidFill>
                <a:latin typeface="Segoe UI"/>
              </a:rPr>
              <a:pPr/>
              <a:t>7/17/2021</a:t>
            </a:fld>
            <a:endParaRPr lang="en-US">
              <a:solidFill>
                <a:prstClr val="black">
                  <a:tint val="75000"/>
                </a:prstClr>
              </a:solidFill>
              <a:latin typeface="Segoe U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Segoe UI"/>
            </a:endParaRPr>
          </a:p>
        </p:txBody>
      </p:sp>
      <p:sp>
        <p:nvSpPr>
          <p:cNvPr id="7" name="Slide Number Placeholder 6"/>
          <p:cNvSpPr>
            <a:spLocks noGrp="1"/>
          </p:cNvSpPr>
          <p:nvPr>
            <p:ph type="sldNum" sz="quarter" idx="12"/>
          </p:nvPr>
        </p:nvSpPr>
        <p:spPr/>
        <p:txBody>
          <a:bodyPr/>
          <a:lstStyle/>
          <a:p>
            <a:fld id="{59DE4316-4355-4038-9262-DF05D0694534}" type="slidenum">
              <a:rPr lang="en-US" smtClean="0">
                <a:solidFill>
                  <a:prstClr val="black">
                    <a:tint val="75000"/>
                  </a:prstClr>
                </a:solidFill>
                <a:latin typeface="Segoe UI"/>
              </a:rPr>
              <a:pPr/>
              <a:t>‹#›</a:t>
            </a:fld>
            <a:endParaRPr lang="en-US">
              <a:solidFill>
                <a:prstClr val="black">
                  <a:tint val="75000"/>
                </a:prstClr>
              </a:solidFill>
              <a:latin typeface="Segoe UI"/>
            </a:endParaRPr>
          </a:p>
        </p:txBody>
      </p:sp>
    </p:spTree>
    <p:extLst>
      <p:ext uri="{BB962C8B-B14F-4D97-AF65-F5344CB8AC3E}">
        <p14:creationId xmlns:p14="http://schemas.microsoft.com/office/powerpoint/2010/main" val="2516200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79FD93-08D1-3D47-8B88-9F159745C9D8}" type="datetimeFigureOut">
              <a:rPr lang="en-US" smtClean="0"/>
              <a:t>7/17/2021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4196910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459C166-16D3-4A25-A2F8-C51E0E346B22}" type="datetimeFigureOut">
              <a:rPr lang="en-US" smtClean="0">
                <a:solidFill>
                  <a:prstClr val="black">
                    <a:tint val="75000"/>
                  </a:prstClr>
                </a:solidFill>
                <a:latin typeface="Segoe UI"/>
              </a:rPr>
              <a:pPr/>
              <a:t>7/17/2021</a:t>
            </a:fld>
            <a:endParaRPr lang="en-US">
              <a:solidFill>
                <a:prstClr val="black">
                  <a:tint val="75000"/>
                </a:prstClr>
              </a:solidFill>
              <a:latin typeface="Segoe UI"/>
            </a:endParaRPr>
          </a:p>
        </p:txBody>
      </p:sp>
      <p:sp>
        <p:nvSpPr>
          <p:cNvPr id="4" name="Footer Placeholder 3"/>
          <p:cNvSpPr>
            <a:spLocks noGrp="1"/>
          </p:cNvSpPr>
          <p:nvPr>
            <p:ph type="ftr" sz="quarter" idx="11"/>
          </p:nvPr>
        </p:nvSpPr>
        <p:spPr/>
        <p:txBody>
          <a:bodyPr/>
          <a:lstStyle/>
          <a:p>
            <a:endParaRPr lang="en-US">
              <a:solidFill>
                <a:prstClr val="black">
                  <a:tint val="75000"/>
                </a:prstClr>
              </a:solidFill>
              <a:latin typeface="Segoe UI"/>
            </a:endParaRPr>
          </a:p>
        </p:txBody>
      </p:sp>
      <p:sp>
        <p:nvSpPr>
          <p:cNvPr id="5" name="Slide Number Placeholder 4"/>
          <p:cNvSpPr>
            <a:spLocks noGrp="1"/>
          </p:cNvSpPr>
          <p:nvPr>
            <p:ph type="sldNum" sz="quarter" idx="12"/>
          </p:nvPr>
        </p:nvSpPr>
        <p:spPr/>
        <p:txBody>
          <a:bodyPr/>
          <a:lstStyle/>
          <a:p>
            <a:fld id="{59DE4316-4355-4038-9262-DF05D0694534}" type="slidenum">
              <a:rPr lang="en-US" smtClean="0">
                <a:solidFill>
                  <a:prstClr val="black">
                    <a:tint val="75000"/>
                  </a:prstClr>
                </a:solidFill>
                <a:latin typeface="Segoe UI"/>
              </a:rPr>
              <a:pPr/>
              <a:t>‹#›</a:t>
            </a:fld>
            <a:endParaRPr lang="en-US">
              <a:solidFill>
                <a:prstClr val="black">
                  <a:tint val="75000"/>
                </a:prstClr>
              </a:solidFill>
              <a:latin typeface="Segoe UI"/>
            </a:endParaRPr>
          </a:p>
        </p:txBody>
      </p:sp>
    </p:spTree>
    <p:extLst>
      <p:ext uri="{BB962C8B-B14F-4D97-AF65-F5344CB8AC3E}">
        <p14:creationId xmlns:p14="http://schemas.microsoft.com/office/powerpoint/2010/main" val="2303606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79FD93-08D1-3D47-8B88-9F159745C9D8}" type="datetimeFigureOut">
              <a:rPr lang="en-US" smtClean="0"/>
              <a:t>7/17/2021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4273290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079FD93-08D1-3D47-8B88-9F159745C9D8}" type="datetimeFigureOut">
              <a:rPr lang="en-US" smtClean="0"/>
              <a:t>7/17/2021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CD23B5-1BB9-A14A-BFB4-1A837A3C004E}" type="slidenum">
              <a:rPr lang="en-US" smtClean="0"/>
              <a:t>‹#›</a:t>
            </a:fld>
            <a:endParaRPr lang="en-US"/>
          </a:p>
        </p:txBody>
      </p:sp>
    </p:spTree>
    <p:extLst>
      <p:ext uri="{BB962C8B-B14F-4D97-AF65-F5344CB8AC3E}">
        <p14:creationId xmlns:p14="http://schemas.microsoft.com/office/powerpoint/2010/main" val="59761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CD23B5-1BB9-A14A-BFB4-1A837A3C004E}" type="slidenum">
              <a:rPr lang="en-US" smtClean="0"/>
              <a:t>‹#›</a:t>
            </a:fld>
            <a:endParaRPr lang="en-US"/>
          </a:p>
        </p:txBody>
      </p:sp>
      <p:sp>
        <p:nvSpPr>
          <p:cNvPr id="5" name="Date Placeholder 4"/>
          <p:cNvSpPr>
            <a:spLocks noGrp="1"/>
          </p:cNvSpPr>
          <p:nvPr>
            <p:ph type="dt" sz="half" idx="10"/>
          </p:nvPr>
        </p:nvSpPr>
        <p:spPr/>
        <p:txBody>
          <a:bodyPr/>
          <a:lstStyle/>
          <a:p>
            <a:fld id="{4079FD93-08D1-3D47-8B88-9F159745C9D8}" type="datetimeFigureOut">
              <a:rPr lang="en-US" smtClean="0"/>
              <a:t>7/17/2021</a:t>
            </a:fld>
            <a:endParaRPr lang="en-US"/>
          </a:p>
        </p:txBody>
      </p:sp>
    </p:spTree>
    <p:extLst>
      <p:ext uri="{BB962C8B-B14F-4D97-AF65-F5344CB8AC3E}">
        <p14:creationId xmlns:p14="http://schemas.microsoft.com/office/powerpoint/2010/main" val="1283179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4079FD93-08D1-3D47-8B88-9F159745C9D8}" type="datetimeFigureOut">
              <a:rPr lang="en-US" smtClean="0"/>
              <a:t>7/17/2021</a:t>
            </a:fld>
            <a:endParaRPr lang="en-US"/>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16CD23B5-1BB9-A14A-BFB4-1A837A3C004E}" type="slidenum">
              <a:rPr lang="en-US" smtClean="0"/>
              <a:t>‹#›</a:t>
            </a:fld>
            <a:endParaRPr lang="en-US"/>
          </a:p>
        </p:txBody>
      </p:sp>
    </p:spTree>
    <p:extLst>
      <p:ext uri="{BB962C8B-B14F-4D97-AF65-F5344CB8AC3E}">
        <p14:creationId xmlns:p14="http://schemas.microsoft.com/office/powerpoint/2010/main" val="451487612"/>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12" Type="http://schemas.openxmlformats.org/officeDocument/2006/relationships/image" Target="../media/image32.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7.png"/><Relationship Id="rId11" Type="http://schemas.microsoft.com/office/2007/relationships/hdphoto" Target="../media/hdphoto2.wdp"/><Relationship Id="rId5" Type="http://schemas.openxmlformats.org/officeDocument/2006/relationships/image" Target="../media/image26.jp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Plain_text" TargetMode="External"/><Relationship Id="rId13" Type="http://schemas.openxmlformats.org/officeDocument/2006/relationships/image" Target="../media/image7.png"/><Relationship Id="rId3" Type="http://schemas.openxmlformats.org/officeDocument/2006/relationships/hyperlink" Target="https://en.wikipedia.org/wiki/Internet" TargetMode="External"/><Relationship Id="rId7" Type="http://schemas.openxmlformats.org/officeDocument/2006/relationships/hyperlink" Target="https://en.wikipedia.org/wiki/Static_Web_page" TargetMode="External"/><Relationship Id="rId12" Type="http://schemas.openxmlformats.org/officeDocument/2006/relationships/image" Target="../media/image6.jpg"/><Relationship Id="rId2" Type="http://schemas.openxmlformats.org/officeDocument/2006/relationships/hyperlink" Target="https://en.wikipedia.org/wiki/Web_site" TargetMode="External"/><Relationship Id="rId1" Type="http://schemas.openxmlformats.org/officeDocument/2006/relationships/slideLayout" Target="../slideLayouts/slideLayout2.xml"/><Relationship Id="rId6" Type="http://schemas.openxmlformats.org/officeDocument/2006/relationships/hyperlink" Target="https://en.wikipedia.org/wiki/Web_development#cite_note-1" TargetMode="External"/><Relationship Id="rId11" Type="http://schemas.openxmlformats.org/officeDocument/2006/relationships/hyperlink" Target="https://en.wikipedia.org/wiki/Social_network_service" TargetMode="External"/><Relationship Id="rId5" Type="http://schemas.openxmlformats.org/officeDocument/2006/relationships/hyperlink" Target="https://en.wikipedia.org/wiki/Intranet" TargetMode="External"/><Relationship Id="rId10" Type="http://schemas.openxmlformats.org/officeDocument/2006/relationships/hyperlink" Target="https://en.wikipedia.org/wiki/Electronic_business" TargetMode="External"/><Relationship Id="rId4" Type="http://schemas.openxmlformats.org/officeDocument/2006/relationships/hyperlink" Target="https://en.wikipedia.org/wiki/World_Wide_Web" TargetMode="External"/><Relationship Id="rId9" Type="http://schemas.openxmlformats.org/officeDocument/2006/relationships/hyperlink" Target="https://en.wikipedia.org/wiki/Web_application" TargetMode="External"/><Relationship Id="rId1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jpg"/></Relationships>
</file>

<file path=ppt/slides/_rels/slide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84433-0FDB-4D7F-9EA3-68FD8A23BAB9}"/>
              </a:ext>
            </a:extLst>
          </p:cNvPr>
          <p:cNvSpPr>
            <a:spLocks noGrp="1"/>
          </p:cNvSpPr>
          <p:nvPr>
            <p:ph type="title"/>
          </p:nvPr>
        </p:nvSpPr>
        <p:spPr>
          <a:xfrm>
            <a:off x="181941" y="457200"/>
            <a:ext cx="6346455" cy="1449572"/>
          </a:xfrm>
        </p:spPr>
        <p:txBody>
          <a:bodyPr>
            <a:noAutofit/>
          </a:bodyPr>
          <a:lstStyle/>
          <a:p>
            <a:r>
              <a:rPr lang="en-US" sz="3600" b="1" dirty="0">
                <a:solidFill>
                  <a:srgbClr val="0070C0"/>
                </a:solidFill>
                <a:latin typeface="Segoe UI Light" panose="020B0502040204020203" pitchFamily="34" charset="0"/>
                <a:cs typeface="Segoe UI Light" panose="020B0502040204020203" pitchFamily="34" charset="0"/>
              </a:rPr>
              <a:t>Hello,</a:t>
            </a:r>
            <a:br>
              <a:rPr lang="en-US" sz="3600" b="1" dirty="0">
                <a:solidFill>
                  <a:srgbClr val="0070C0"/>
                </a:solidFill>
                <a:latin typeface="Segoe UI Light" panose="020B0502040204020203" pitchFamily="34" charset="0"/>
                <a:cs typeface="Segoe UI Light" panose="020B0502040204020203" pitchFamily="34" charset="0"/>
              </a:rPr>
            </a:br>
            <a:r>
              <a:rPr lang="en-US" sz="3600" b="1" dirty="0">
                <a:solidFill>
                  <a:srgbClr val="0070C0"/>
                </a:solidFill>
                <a:latin typeface="Segoe UI Light" panose="020B0502040204020203" pitchFamily="34" charset="0"/>
                <a:cs typeface="Segoe UI Light" panose="020B0502040204020203" pitchFamily="34" charset="0"/>
              </a:rPr>
              <a:t>This is Shubham Dutta</a:t>
            </a:r>
            <a:br>
              <a:rPr lang="en-US" sz="3600" b="1" dirty="0">
                <a:solidFill>
                  <a:srgbClr val="0070C0"/>
                </a:solidFill>
                <a:latin typeface="Segoe UI Light" panose="020B0502040204020203" pitchFamily="34" charset="0"/>
                <a:cs typeface="Segoe UI Light" panose="020B0502040204020203" pitchFamily="34" charset="0"/>
              </a:rPr>
            </a:br>
            <a:endParaRPr lang="en-US" sz="3600" dirty="0">
              <a:solidFill>
                <a:srgbClr val="0070C0"/>
              </a:solidFill>
            </a:endParaRPr>
          </a:p>
        </p:txBody>
      </p:sp>
      <p:sp>
        <p:nvSpPr>
          <p:cNvPr id="3" name="Content Placeholder 2">
            <a:extLst>
              <a:ext uri="{FF2B5EF4-FFF2-40B4-BE49-F238E27FC236}">
                <a16:creationId xmlns:a16="http://schemas.microsoft.com/office/drawing/2014/main" id="{42855930-F569-4908-B3E5-8B4368878DB7}"/>
              </a:ext>
            </a:extLst>
          </p:cNvPr>
          <p:cNvSpPr>
            <a:spLocks noGrp="1"/>
          </p:cNvSpPr>
          <p:nvPr>
            <p:ph idx="1"/>
          </p:nvPr>
        </p:nvSpPr>
        <p:spPr>
          <a:xfrm>
            <a:off x="252823" y="1861448"/>
            <a:ext cx="5020929" cy="2618403"/>
          </a:xfrm>
        </p:spPr>
        <p:txBody>
          <a:bodyPr>
            <a:normAutofit fontScale="92500" lnSpcReduction="20000"/>
          </a:bodyPr>
          <a:lstStyle/>
          <a:p>
            <a:pPr algn="l">
              <a:lnSpc>
                <a:spcPct val="170000"/>
              </a:lnSpc>
            </a:pPr>
            <a:r>
              <a:rPr lang="en-US" sz="1600">
                <a:solidFill>
                  <a:srgbClr val="0070C0"/>
                </a:solidFill>
                <a:latin typeface="Segoe UI" panose="020B0502040204020203" pitchFamily="34" charset="0"/>
                <a:cs typeface="Segoe UI" panose="020B0502040204020203" pitchFamily="34" charset="0"/>
              </a:rPr>
              <a:t>UEMK</a:t>
            </a:r>
            <a:endParaRPr lang="en-US" sz="1600" dirty="0">
              <a:solidFill>
                <a:srgbClr val="0070C0"/>
              </a:solidFill>
              <a:latin typeface="Segoe UI" panose="020B0502040204020203" pitchFamily="34" charset="0"/>
              <a:cs typeface="Segoe UI" panose="020B0502040204020203" pitchFamily="34" charset="0"/>
            </a:endParaRPr>
          </a:p>
          <a:p>
            <a:pPr algn="l">
              <a:lnSpc>
                <a:spcPct val="170000"/>
              </a:lnSpc>
            </a:pPr>
            <a:r>
              <a:rPr lang="en-US" sz="1600" dirty="0">
                <a:solidFill>
                  <a:srgbClr val="0070C0"/>
                </a:solidFill>
                <a:latin typeface="Segoe UI" panose="020B0502040204020203" pitchFamily="34" charset="0"/>
                <a:cs typeface="Segoe UI" panose="020B0502040204020203" pitchFamily="34" charset="0"/>
              </a:rPr>
              <a:t>Trainer @IEMLABS</a:t>
            </a:r>
          </a:p>
          <a:p>
            <a:pPr algn="l">
              <a:lnSpc>
                <a:spcPct val="170000"/>
              </a:lnSpc>
            </a:pPr>
            <a:r>
              <a:rPr lang="en-US" sz="1600" dirty="0">
                <a:solidFill>
                  <a:srgbClr val="0070C0"/>
                </a:solidFill>
                <a:latin typeface="Segoe UI" panose="020B0502040204020203" pitchFamily="34" charset="0"/>
                <a:cs typeface="Segoe UI" panose="020B0502040204020203" pitchFamily="34" charset="0"/>
              </a:rPr>
              <a:t>Ex-Full Stack Web </a:t>
            </a:r>
            <a:r>
              <a:rPr lang="en-US" sz="1600" dirty="0" err="1">
                <a:solidFill>
                  <a:srgbClr val="0070C0"/>
                </a:solidFill>
                <a:latin typeface="Segoe UI" panose="020B0502040204020203" pitchFamily="34" charset="0"/>
                <a:cs typeface="Segoe UI" panose="020B0502040204020203" pitchFamily="34" charset="0"/>
              </a:rPr>
              <a:t>Developer@Quordnet</a:t>
            </a:r>
            <a:r>
              <a:rPr lang="en-US" sz="1600" dirty="0">
                <a:solidFill>
                  <a:srgbClr val="0070C0"/>
                </a:solidFill>
                <a:latin typeface="Segoe UI" panose="020B0502040204020203" pitchFamily="34" charset="0"/>
                <a:cs typeface="Segoe UI" panose="020B0502040204020203" pitchFamily="34" charset="0"/>
              </a:rPr>
              <a:t>  Academy | SWE Freelancer @OYO</a:t>
            </a:r>
          </a:p>
          <a:p>
            <a:pPr algn="l">
              <a:lnSpc>
                <a:spcPct val="170000"/>
              </a:lnSpc>
            </a:pPr>
            <a:r>
              <a:rPr lang="en-US" sz="1600" dirty="0">
                <a:solidFill>
                  <a:srgbClr val="0070C0"/>
                </a:solidFill>
                <a:latin typeface="Segoe UI" panose="020B0502040204020203" pitchFamily="34" charset="0"/>
                <a:cs typeface="Segoe UI" panose="020B0502040204020203" pitchFamily="34" charset="0"/>
              </a:rPr>
              <a:t>Founder Member of startup “The Clever World”</a:t>
            </a:r>
          </a:p>
          <a:p>
            <a:pPr algn="l">
              <a:lnSpc>
                <a:spcPct val="170000"/>
              </a:lnSpc>
            </a:pPr>
            <a:r>
              <a:rPr lang="en-US" sz="1600" dirty="0">
                <a:solidFill>
                  <a:srgbClr val="0070C0"/>
                </a:solidFill>
                <a:latin typeface="Segoe UI" panose="020B0502040204020203" pitchFamily="34" charset="0"/>
                <a:cs typeface="Segoe UI" panose="020B0502040204020203" pitchFamily="34" charset="0"/>
              </a:rPr>
              <a:t>Open Source Contributor</a:t>
            </a:r>
          </a:p>
          <a:p>
            <a:endParaRPr lang="en-US" sz="1600" dirty="0">
              <a:solidFill>
                <a:srgbClr val="0070C0"/>
              </a:solidFill>
            </a:endParaRPr>
          </a:p>
        </p:txBody>
      </p:sp>
      <p:pic>
        <p:nvPicPr>
          <p:cNvPr id="4" name="Picture 3">
            <a:extLst>
              <a:ext uri="{FF2B5EF4-FFF2-40B4-BE49-F238E27FC236}">
                <a16:creationId xmlns:a16="http://schemas.microsoft.com/office/drawing/2014/main" id="{8E3A1986-5ECA-4145-B0BC-558A3CD03401}"/>
              </a:ext>
            </a:extLst>
          </p:cNvPr>
          <p:cNvPicPr>
            <a:picLocks noChangeAspect="1"/>
          </p:cNvPicPr>
          <p:nvPr/>
        </p:nvPicPr>
        <p:blipFill>
          <a:blip r:embed="rId2"/>
          <a:stretch>
            <a:fillRect/>
          </a:stretch>
        </p:blipFill>
        <p:spPr>
          <a:xfrm>
            <a:off x="5124895" y="988725"/>
            <a:ext cx="2543490" cy="25396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6" name="Picture 5">
            <a:extLst>
              <a:ext uri="{FF2B5EF4-FFF2-40B4-BE49-F238E27FC236}">
                <a16:creationId xmlns:a16="http://schemas.microsoft.com/office/drawing/2014/main" id="{B4B24632-8ADC-4A06-9A90-30C5804EC6C7}"/>
              </a:ext>
            </a:extLst>
          </p:cNvPr>
          <p:cNvPicPr>
            <a:picLocks noChangeAspect="1"/>
          </p:cNvPicPr>
          <p:nvPr/>
        </p:nvPicPr>
        <p:blipFill>
          <a:blip r:embed="rId3"/>
          <a:stretch>
            <a:fillRect/>
          </a:stretch>
        </p:blipFill>
        <p:spPr>
          <a:xfrm>
            <a:off x="5195011" y="4718934"/>
            <a:ext cx="459416" cy="362585"/>
          </a:xfrm>
          <a:prstGeom prst="rect">
            <a:avLst/>
          </a:prstGeom>
        </p:spPr>
      </p:pic>
      <p:pic>
        <p:nvPicPr>
          <p:cNvPr id="8" name="Picture 7">
            <a:extLst>
              <a:ext uri="{FF2B5EF4-FFF2-40B4-BE49-F238E27FC236}">
                <a16:creationId xmlns:a16="http://schemas.microsoft.com/office/drawing/2014/main" id="{B40F2863-34B8-4F4E-B780-5794F0B87922}"/>
              </a:ext>
            </a:extLst>
          </p:cNvPr>
          <p:cNvPicPr>
            <a:picLocks noChangeAspect="1"/>
          </p:cNvPicPr>
          <p:nvPr/>
        </p:nvPicPr>
        <p:blipFill>
          <a:blip r:embed="rId4"/>
          <a:stretch>
            <a:fillRect/>
          </a:stretch>
        </p:blipFill>
        <p:spPr>
          <a:xfrm>
            <a:off x="3398419" y="4679784"/>
            <a:ext cx="459415" cy="459415"/>
          </a:xfrm>
          <a:prstGeom prst="rect">
            <a:avLst/>
          </a:prstGeom>
        </p:spPr>
      </p:pic>
      <p:sp>
        <p:nvSpPr>
          <p:cNvPr id="9" name="TextBox 8">
            <a:extLst>
              <a:ext uri="{FF2B5EF4-FFF2-40B4-BE49-F238E27FC236}">
                <a16:creationId xmlns:a16="http://schemas.microsoft.com/office/drawing/2014/main" id="{A5F0A960-B97B-4E0E-93E5-FCF65B19F5E1}"/>
              </a:ext>
            </a:extLst>
          </p:cNvPr>
          <p:cNvSpPr txBox="1"/>
          <p:nvPr/>
        </p:nvSpPr>
        <p:spPr>
          <a:xfrm>
            <a:off x="5519739" y="4765655"/>
            <a:ext cx="1846980" cy="276999"/>
          </a:xfrm>
          <a:prstGeom prst="rect">
            <a:avLst/>
          </a:prstGeom>
          <a:noFill/>
        </p:spPr>
        <p:txBody>
          <a:bodyPr wrap="square" rtlCol="0">
            <a:spAutoFit/>
          </a:bodyPr>
          <a:lstStyle/>
          <a:p>
            <a:r>
              <a:rPr lang="en-US" sz="1200" dirty="0" err="1"/>
              <a:t>shubham</a:t>
            </a:r>
            <a:r>
              <a:rPr lang="en-US" sz="1200" dirty="0"/>
              <a:t>--</a:t>
            </a:r>
            <a:r>
              <a:rPr lang="en-US" sz="1200" dirty="0" err="1"/>
              <a:t>dutta</a:t>
            </a:r>
            <a:endParaRPr lang="en-US" sz="1200" dirty="0"/>
          </a:p>
        </p:txBody>
      </p:sp>
      <p:sp>
        <p:nvSpPr>
          <p:cNvPr id="10" name="TextBox 9">
            <a:extLst>
              <a:ext uri="{FF2B5EF4-FFF2-40B4-BE49-F238E27FC236}">
                <a16:creationId xmlns:a16="http://schemas.microsoft.com/office/drawing/2014/main" id="{186D7026-BCD3-4744-938B-007244176273}"/>
              </a:ext>
            </a:extLst>
          </p:cNvPr>
          <p:cNvSpPr txBox="1"/>
          <p:nvPr/>
        </p:nvSpPr>
        <p:spPr>
          <a:xfrm>
            <a:off x="3731575" y="4794086"/>
            <a:ext cx="1504242" cy="276999"/>
          </a:xfrm>
          <a:prstGeom prst="rect">
            <a:avLst/>
          </a:prstGeom>
          <a:noFill/>
        </p:spPr>
        <p:txBody>
          <a:bodyPr wrap="square" rtlCol="0">
            <a:spAutoFit/>
          </a:bodyPr>
          <a:lstStyle/>
          <a:p>
            <a:r>
              <a:rPr lang="en-US" sz="1200" dirty="0"/>
              <a:t>Shubhamdutta2000</a:t>
            </a:r>
          </a:p>
        </p:txBody>
      </p:sp>
    </p:spTree>
    <p:extLst>
      <p:ext uri="{BB962C8B-B14F-4D97-AF65-F5344CB8AC3E}">
        <p14:creationId xmlns:p14="http://schemas.microsoft.com/office/powerpoint/2010/main" val="1397528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bject 2">
            <a:extLst>
              <a:ext uri="{FF2B5EF4-FFF2-40B4-BE49-F238E27FC236}">
                <a16:creationId xmlns:a16="http://schemas.microsoft.com/office/drawing/2014/main" id="{312AF270-CF79-4C66-BDAC-207C34AA197C}"/>
              </a:ext>
            </a:extLst>
          </p:cNvPr>
          <p:cNvSpPr txBox="1">
            <a:spLocks noGrp="1"/>
          </p:cNvSpPr>
          <p:nvPr>
            <p:ph type="title"/>
          </p:nvPr>
        </p:nvSpPr>
        <p:spPr>
          <a:xfrm>
            <a:off x="127590" y="60251"/>
            <a:ext cx="4369981" cy="517449"/>
          </a:xfrm>
          <a:prstGeom prst="rect">
            <a:avLst/>
          </a:prstGeom>
        </p:spPr>
        <p:txBody>
          <a:bodyPr vert="horz" wrap="square" lIns="0" tIns="9525" rIns="0" bIns="0" rtlCol="0" anchor="ctr">
            <a:spAutoFit/>
          </a:bodyPr>
          <a:lstStyle/>
          <a:p>
            <a:pPr marL="9525">
              <a:lnSpc>
                <a:spcPct val="100000"/>
              </a:lnSpc>
              <a:spcBef>
                <a:spcPts val="75"/>
              </a:spcBef>
            </a:pPr>
            <a:r>
              <a:rPr lang="en-US" spc="-4" dirty="0">
                <a:solidFill>
                  <a:schemeClr val="bg1"/>
                </a:solidFill>
              </a:rPr>
              <a:t>Backend Market Trend</a:t>
            </a:r>
            <a:endParaRPr spc="-4" dirty="0">
              <a:solidFill>
                <a:schemeClr val="bg1"/>
              </a:solidFill>
            </a:endParaRPr>
          </a:p>
        </p:txBody>
      </p:sp>
      <p:pic>
        <p:nvPicPr>
          <p:cNvPr id="18" name="Picture 17">
            <a:extLst>
              <a:ext uri="{FF2B5EF4-FFF2-40B4-BE49-F238E27FC236}">
                <a16:creationId xmlns:a16="http://schemas.microsoft.com/office/drawing/2014/main" id="{A955D066-4510-4985-8597-B2ED92A383C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274673" y="7850"/>
            <a:ext cx="6629486" cy="4333875"/>
          </a:xfrm>
          <a:prstGeom prst="rect">
            <a:avLst/>
          </a:prstGeom>
        </p:spPr>
      </p:pic>
      <p:pic>
        <p:nvPicPr>
          <p:cNvPr id="4" name="Picture 3">
            <a:extLst>
              <a:ext uri="{FF2B5EF4-FFF2-40B4-BE49-F238E27FC236}">
                <a16:creationId xmlns:a16="http://schemas.microsoft.com/office/drawing/2014/main" id="{9CFCFDD8-DE53-410E-92B8-8DB7BDBDC399}"/>
              </a:ext>
            </a:extLst>
          </p:cNvPr>
          <p:cNvPicPr>
            <a:picLocks noChangeAspect="1"/>
          </p:cNvPicPr>
          <p:nvPr/>
        </p:nvPicPr>
        <p:blipFill>
          <a:blip r:embed="rId4"/>
          <a:stretch>
            <a:fillRect/>
          </a:stretch>
        </p:blipFill>
        <p:spPr>
          <a:xfrm>
            <a:off x="351317" y="4682650"/>
            <a:ext cx="2030376" cy="460849"/>
          </a:xfrm>
          <a:prstGeom prst="rect">
            <a:avLst/>
          </a:prstGeom>
        </p:spPr>
      </p:pic>
    </p:spTree>
    <p:extLst>
      <p:ext uri="{BB962C8B-B14F-4D97-AF65-F5344CB8AC3E}">
        <p14:creationId xmlns:p14="http://schemas.microsoft.com/office/powerpoint/2010/main" val="2161830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2E5AB6-4555-4CE6-9EFB-81EF59C9ADB9}"/>
              </a:ext>
            </a:extLst>
          </p:cNvPr>
          <p:cNvPicPr>
            <a:picLocks noChangeAspect="1"/>
          </p:cNvPicPr>
          <p:nvPr/>
        </p:nvPicPr>
        <p:blipFill>
          <a:blip r:embed="rId2"/>
          <a:stretch>
            <a:fillRect/>
          </a:stretch>
        </p:blipFill>
        <p:spPr>
          <a:xfrm>
            <a:off x="3209925" y="0"/>
            <a:ext cx="5934074" cy="5143500"/>
          </a:xfrm>
          <a:prstGeom prst="rect">
            <a:avLst/>
          </a:prstGeom>
        </p:spPr>
      </p:pic>
      <p:sp>
        <p:nvSpPr>
          <p:cNvPr id="2" name="Title 1">
            <a:extLst>
              <a:ext uri="{FF2B5EF4-FFF2-40B4-BE49-F238E27FC236}">
                <a16:creationId xmlns:a16="http://schemas.microsoft.com/office/drawing/2014/main" id="{7546D355-F68B-4C7F-B6FE-BBEED00C8B34}"/>
              </a:ext>
            </a:extLst>
          </p:cNvPr>
          <p:cNvSpPr>
            <a:spLocks noGrp="1"/>
          </p:cNvSpPr>
          <p:nvPr>
            <p:ph type="title"/>
          </p:nvPr>
        </p:nvSpPr>
        <p:spPr>
          <a:xfrm>
            <a:off x="298598" y="175355"/>
            <a:ext cx="3720509" cy="654511"/>
          </a:xfrm>
        </p:spPr>
        <p:txBody>
          <a:bodyPr>
            <a:normAutofit/>
          </a:bodyPr>
          <a:lstStyle/>
          <a:p>
            <a:r>
              <a:rPr lang="en-US" sz="2400" dirty="0">
                <a:solidFill>
                  <a:srgbClr val="0070C0"/>
                </a:solidFill>
                <a:latin typeface="Arial Rounded MT Bold" panose="020F0704030504030204" pitchFamily="34" charset="0"/>
              </a:rPr>
              <a:t>Chrome Dev Tools</a:t>
            </a:r>
            <a:endParaRPr lang="en-IN" sz="2400" dirty="0">
              <a:solidFill>
                <a:srgbClr val="0070C0"/>
              </a:solidFill>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34B7D493-BDE1-443E-B094-B67DC0DC4700}"/>
              </a:ext>
            </a:extLst>
          </p:cNvPr>
          <p:cNvSpPr>
            <a:spLocks noGrp="1"/>
          </p:cNvSpPr>
          <p:nvPr>
            <p:ph idx="1"/>
          </p:nvPr>
        </p:nvSpPr>
        <p:spPr>
          <a:xfrm>
            <a:off x="142875" y="925116"/>
            <a:ext cx="2943225" cy="4123134"/>
          </a:xfrm>
        </p:spPr>
        <p:txBody>
          <a:bodyPr>
            <a:normAutofit/>
          </a:bodyPr>
          <a:lstStyle/>
          <a:p>
            <a:r>
              <a:rPr lang="en-US" dirty="0"/>
              <a:t>Chrome </a:t>
            </a:r>
            <a:r>
              <a:rPr lang="en-US" dirty="0" err="1"/>
              <a:t>DevTools</a:t>
            </a:r>
            <a:r>
              <a:rPr lang="en-US" dirty="0"/>
              <a:t> is a set of web developer tools built directly into the Google Chrome </a:t>
            </a:r>
            <a:r>
              <a:rPr lang="en-US" dirty="0" err="1"/>
              <a:t>browser.DevTools</a:t>
            </a:r>
            <a:r>
              <a:rPr lang="en-US" dirty="0"/>
              <a:t> can help you edit pages  on-the-fly and diagnose problems quickly, which ultimately helps you build better websites, faster.</a:t>
            </a:r>
            <a:endParaRPr lang="en-IN" dirty="0"/>
          </a:p>
        </p:txBody>
      </p:sp>
      <p:pic>
        <p:nvPicPr>
          <p:cNvPr id="9" name="Picture 8">
            <a:extLst>
              <a:ext uri="{FF2B5EF4-FFF2-40B4-BE49-F238E27FC236}">
                <a16:creationId xmlns:a16="http://schemas.microsoft.com/office/drawing/2014/main" id="{E6C1797B-33A0-40EE-BD75-3841C9318ABD}"/>
              </a:ext>
            </a:extLst>
          </p:cNvPr>
          <p:cNvPicPr>
            <a:picLocks noChangeAspect="1"/>
          </p:cNvPicPr>
          <p:nvPr/>
        </p:nvPicPr>
        <p:blipFill>
          <a:blip r:embed="rId3"/>
          <a:stretch>
            <a:fillRect/>
          </a:stretch>
        </p:blipFill>
        <p:spPr>
          <a:xfrm>
            <a:off x="429290" y="4662389"/>
            <a:ext cx="2150877" cy="488200"/>
          </a:xfrm>
          <a:prstGeom prst="rect">
            <a:avLst/>
          </a:prstGeom>
        </p:spPr>
      </p:pic>
    </p:spTree>
    <p:extLst>
      <p:ext uri="{BB962C8B-B14F-4D97-AF65-F5344CB8AC3E}">
        <p14:creationId xmlns:p14="http://schemas.microsoft.com/office/powerpoint/2010/main" val="1118612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C0856E3-694B-4DAF-B213-361D318F09AC}"/>
              </a:ext>
            </a:extLst>
          </p:cNvPr>
          <p:cNvPicPr>
            <a:picLocks noChangeAspect="1"/>
          </p:cNvPicPr>
          <p:nvPr/>
        </p:nvPicPr>
        <p:blipFill>
          <a:blip r:embed="rId2"/>
          <a:stretch>
            <a:fillRect/>
          </a:stretch>
        </p:blipFill>
        <p:spPr>
          <a:xfrm>
            <a:off x="-115259" y="4292262"/>
            <a:ext cx="2843574" cy="1279161"/>
          </a:xfrm>
          <a:prstGeom prst="rect">
            <a:avLst/>
          </a:prstGeom>
        </p:spPr>
      </p:pic>
      <p:pic>
        <p:nvPicPr>
          <p:cNvPr id="6" name="Picture 5">
            <a:extLst>
              <a:ext uri="{FF2B5EF4-FFF2-40B4-BE49-F238E27FC236}">
                <a16:creationId xmlns:a16="http://schemas.microsoft.com/office/drawing/2014/main" id="{AD7571E7-2508-4E78-9594-767A44C56F87}"/>
              </a:ext>
            </a:extLst>
          </p:cNvPr>
          <p:cNvPicPr>
            <a:picLocks noChangeAspect="1"/>
          </p:cNvPicPr>
          <p:nvPr/>
        </p:nvPicPr>
        <p:blipFill>
          <a:blip r:embed="rId3"/>
          <a:stretch>
            <a:fillRect/>
          </a:stretch>
        </p:blipFill>
        <p:spPr>
          <a:xfrm>
            <a:off x="4868273" y="3415568"/>
            <a:ext cx="785812" cy="785812"/>
          </a:xfrm>
          <a:prstGeom prst="rect">
            <a:avLst/>
          </a:prstGeom>
        </p:spPr>
      </p:pic>
      <p:pic>
        <p:nvPicPr>
          <p:cNvPr id="9" name="Picture 8">
            <a:extLst>
              <a:ext uri="{FF2B5EF4-FFF2-40B4-BE49-F238E27FC236}">
                <a16:creationId xmlns:a16="http://schemas.microsoft.com/office/drawing/2014/main" id="{1C02A195-E4C8-4038-9416-BFC3B95E8D24}"/>
              </a:ext>
            </a:extLst>
          </p:cNvPr>
          <p:cNvPicPr>
            <a:picLocks noChangeAspect="1"/>
          </p:cNvPicPr>
          <p:nvPr/>
        </p:nvPicPr>
        <p:blipFill>
          <a:blip r:embed="rId4"/>
          <a:stretch>
            <a:fillRect/>
          </a:stretch>
        </p:blipFill>
        <p:spPr>
          <a:xfrm>
            <a:off x="4131450" y="241056"/>
            <a:ext cx="2284697" cy="631368"/>
          </a:xfrm>
          <a:prstGeom prst="rect">
            <a:avLst/>
          </a:prstGeom>
        </p:spPr>
      </p:pic>
      <p:pic>
        <p:nvPicPr>
          <p:cNvPr id="12" name="Picture 11">
            <a:extLst>
              <a:ext uri="{FF2B5EF4-FFF2-40B4-BE49-F238E27FC236}">
                <a16:creationId xmlns:a16="http://schemas.microsoft.com/office/drawing/2014/main" id="{E916745C-CBDA-4264-8AAF-EB6760D2F5A6}"/>
              </a:ext>
            </a:extLst>
          </p:cNvPr>
          <p:cNvPicPr>
            <a:picLocks noChangeAspect="1"/>
          </p:cNvPicPr>
          <p:nvPr/>
        </p:nvPicPr>
        <p:blipFill>
          <a:blip r:embed="rId5"/>
          <a:stretch>
            <a:fillRect/>
          </a:stretch>
        </p:blipFill>
        <p:spPr>
          <a:xfrm>
            <a:off x="2375076" y="2979998"/>
            <a:ext cx="1071562" cy="1071562"/>
          </a:xfrm>
          <a:prstGeom prst="rect">
            <a:avLst/>
          </a:prstGeom>
        </p:spPr>
      </p:pic>
      <p:pic>
        <p:nvPicPr>
          <p:cNvPr id="14" name="Picture 13">
            <a:extLst>
              <a:ext uri="{FF2B5EF4-FFF2-40B4-BE49-F238E27FC236}">
                <a16:creationId xmlns:a16="http://schemas.microsoft.com/office/drawing/2014/main" id="{E1995EE9-D051-4F32-89CD-1EBEF425A75F}"/>
              </a:ext>
            </a:extLst>
          </p:cNvPr>
          <p:cNvPicPr>
            <a:picLocks noChangeAspect="1"/>
          </p:cNvPicPr>
          <p:nvPr/>
        </p:nvPicPr>
        <p:blipFill>
          <a:blip r:embed="rId6"/>
          <a:stretch>
            <a:fillRect/>
          </a:stretch>
        </p:blipFill>
        <p:spPr>
          <a:xfrm>
            <a:off x="4380632" y="2259328"/>
            <a:ext cx="1931378" cy="1071562"/>
          </a:xfrm>
          <a:prstGeom prst="rect">
            <a:avLst/>
          </a:prstGeom>
        </p:spPr>
      </p:pic>
      <p:pic>
        <p:nvPicPr>
          <p:cNvPr id="16" name="Picture 15">
            <a:extLst>
              <a:ext uri="{FF2B5EF4-FFF2-40B4-BE49-F238E27FC236}">
                <a16:creationId xmlns:a16="http://schemas.microsoft.com/office/drawing/2014/main" id="{E1B71B45-E462-411C-8FD5-0650295AD991}"/>
              </a:ext>
            </a:extLst>
          </p:cNvPr>
          <p:cNvPicPr>
            <a:picLocks noChangeAspect="1"/>
          </p:cNvPicPr>
          <p:nvPr/>
        </p:nvPicPr>
        <p:blipFill>
          <a:blip r:embed="rId7"/>
          <a:stretch>
            <a:fillRect/>
          </a:stretch>
        </p:blipFill>
        <p:spPr>
          <a:xfrm>
            <a:off x="127592" y="158916"/>
            <a:ext cx="3352800" cy="1313180"/>
          </a:xfrm>
          <a:prstGeom prst="rect">
            <a:avLst/>
          </a:prstGeom>
        </p:spPr>
      </p:pic>
      <p:pic>
        <p:nvPicPr>
          <p:cNvPr id="18" name="Picture 17">
            <a:extLst>
              <a:ext uri="{FF2B5EF4-FFF2-40B4-BE49-F238E27FC236}">
                <a16:creationId xmlns:a16="http://schemas.microsoft.com/office/drawing/2014/main" id="{6FA45B11-95C4-4C9E-A1E9-3AEC5A181BDA}"/>
              </a:ext>
            </a:extLst>
          </p:cNvPr>
          <p:cNvPicPr>
            <a:picLocks noChangeAspect="1"/>
          </p:cNvPicPr>
          <p:nvPr/>
        </p:nvPicPr>
        <p:blipFill>
          <a:blip r:embed="rId8"/>
          <a:stretch>
            <a:fillRect/>
          </a:stretch>
        </p:blipFill>
        <p:spPr>
          <a:xfrm>
            <a:off x="204775" y="1389398"/>
            <a:ext cx="2665397" cy="1047888"/>
          </a:xfrm>
          <a:prstGeom prst="rect">
            <a:avLst/>
          </a:prstGeom>
        </p:spPr>
      </p:pic>
      <p:pic>
        <p:nvPicPr>
          <p:cNvPr id="20" name="Picture 19">
            <a:extLst>
              <a:ext uri="{FF2B5EF4-FFF2-40B4-BE49-F238E27FC236}">
                <a16:creationId xmlns:a16="http://schemas.microsoft.com/office/drawing/2014/main" id="{830E219B-62EE-4AD0-8875-9380559FEB56}"/>
              </a:ext>
            </a:extLst>
          </p:cNvPr>
          <p:cNvPicPr>
            <a:picLocks noChangeAspect="1"/>
          </p:cNvPicPr>
          <p:nvPr/>
        </p:nvPicPr>
        <p:blipFill>
          <a:blip r:embed="rId9"/>
          <a:stretch>
            <a:fillRect/>
          </a:stretch>
        </p:blipFill>
        <p:spPr>
          <a:xfrm>
            <a:off x="5261179" y="1325159"/>
            <a:ext cx="804862" cy="804862"/>
          </a:xfrm>
          <a:prstGeom prst="rect">
            <a:avLst/>
          </a:prstGeom>
        </p:spPr>
      </p:pic>
      <p:pic>
        <p:nvPicPr>
          <p:cNvPr id="22" name="Picture 21">
            <a:extLst>
              <a:ext uri="{FF2B5EF4-FFF2-40B4-BE49-F238E27FC236}">
                <a16:creationId xmlns:a16="http://schemas.microsoft.com/office/drawing/2014/main" id="{9EDDCE09-8AFD-45F9-A8F2-846054FBC2B2}"/>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a:off x="-58275" y="2571750"/>
            <a:ext cx="2843574" cy="1592401"/>
          </a:xfrm>
          <a:prstGeom prst="rect">
            <a:avLst/>
          </a:prstGeom>
        </p:spPr>
      </p:pic>
      <p:pic>
        <p:nvPicPr>
          <p:cNvPr id="7" name="Picture 6">
            <a:extLst>
              <a:ext uri="{FF2B5EF4-FFF2-40B4-BE49-F238E27FC236}">
                <a16:creationId xmlns:a16="http://schemas.microsoft.com/office/drawing/2014/main" id="{A7F3EAFC-3E0B-4DDF-8113-4B393BBAEFE3}"/>
              </a:ext>
            </a:extLst>
          </p:cNvPr>
          <p:cNvPicPr>
            <a:picLocks noChangeAspect="1"/>
          </p:cNvPicPr>
          <p:nvPr/>
        </p:nvPicPr>
        <p:blipFill>
          <a:blip r:embed="rId12"/>
          <a:stretch>
            <a:fillRect/>
          </a:stretch>
        </p:blipFill>
        <p:spPr>
          <a:xfrm>
            <a:off x="3379306" y="1415136"/>
            <a:ext cx="1232336" cy="1232336"/>
          </a:xfrm>
          <a:prstGeom prst="rect">
            <a:avLst/>
          </a:prstGeom>
        </p:spPr>
      </p:pic>
    </p:spTree>
    <p:extLst>
      <p:ext uri="{BB962C8B-B14F-4D97-AF65-F5344CB8AC3E}">
        <p14:creationId xmlns:p14="http://schemas.microsoft.com/office/powerpoint/2010/main" val="3863471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B86DBA-27DF-4A90-A6B6-700AC8D4BE2D}"/>
              </a:ext>
            </a:extLst>
          </p:cNvPr>
          <p:cNvSpPr>
            <a:spLocks noGrp="1"/>
          </p:cNvSpPr>
          <p:nvPr>
            <p:ph idx="1"/>
          </p:nvPr>
        </p:nvSpPr>
        <p:spPr>
          <a:xfrm>
            <a:off x="301697" y="475630"/>
            <a:ext cx="7338680" cy="3196147"/>
          </a:xfrm>
        </p:spPr>
        <p:txBody>
          <a:bodyPr>
            <a:normAutofit/>
          </a:bodyPr>
          <a:lstStyle/>
          <a:p>
            <a:pPr marL="0" indent="0">
              <a:buNone/>
            </a:pPr>
            <a:r>
              <a:rPr lang="en-IN" sz="6000" dirty="0"/>
              <a:t>What’s Next?</a:t>
            </a:r>
          </a:p>
          <a:p>
            <a:pPr marL="0" indent="0">
              <a:buNone/>
            </a:pPr>
            <a:r>
              <a:rPr lang="en-IN" sz="6000" dirty="0"/>
              <a:t>Do some Hands-On</a:t>
            </a:r>
          </a:p>
        </p:txBody>
      </p:sp>
      <p:pic>
        <p:nvPicPr>
          <p:cNvPr id="8" name="Picture 7">
            <a:extLst>
              <a:ext uri="{FF2B5EF4-FFF2-40B4-BE49-F238E27FC236}">
                <a16:creationId xmlns:a16="http://schemas.microsoft.com/office/drawing/2014/main" id="{2C0856E3-694B-4DAF-B213-361D318F09AC}"/>
              </a:ext>
            </a:extLst>
          </p:cNvPr>
          <p:cNvPicPr>
            <a:picLocks noChangeAspect="1"/>
          </p:cNvPicPr>
          <p:nvPr/>
        </p:nvPicPr>
        <p:blipFill>
          <a:blip r:embed="rId2"/>
          <a:stretch>
            <a:fillRect/>
          </a:stretch>
        </p:blipFill>
        <p:spPr>
          <a:xfrm>
            <a:off x="0" y="4004931"/>
            <a:ext cx="3126901" cy="1745733"/>
          </a:xfrm>
          <a:prstGeom prst="rect">
            <a:avLst/>
          </a:prstGeom>
        </p:spPr>
      </p:pic>
      <p:pic>
        <p:nvPicPr>
          <p:cNvPr id="10" name="Picture 9">
            <a:extLst>
              <a:ext uri="{FF2B5EF4-FFF2-40B4-BE49-F238E27FC236}">
                <a16:creationId xmlns:a16="http://schemas.microsoft.com/office/drawing/2014/main" id="{C368E853-2587-41F6-916D-2CD8EBB660BA}"/>
              </a:ext>
            </a:extLst>
          </p:cNvPr>
          <p:cNvPicPr>
            <a:picLocks noChangeAspect="1"/>
          </p:cNvPicPr>
          <p:nvPr/>
        </p:nvPicPr>
        <p:blipFill>
          <a:blip r:embed="rId3"/>
          <a:stretch>
            <a:fillRect/>
          </a:stretch>
        </p:blipFill>
        <p:spPr>
          <a:xfrm>
            <a:off x="3906426" y="2705680"/>
            <a:ext cx="2962275" cy="1543050"/>
          </a:xfrm>
          <a:prstGeom prst="rect">
            <a:avLst/>
          </a:prstGeom>
        </p:spPr>
      </p:pic>
    </p:spTree>
    <p:extLst>
      <p:ext uri="{BB962C8B-B14F-4D97-AF65-F5344CB8AC3E}">
        <p14:creationId xmlns:p14="http://schemas.microsoft.com/office/powerpoint/2010/main" val="86990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EAA7FC-9AF9-4142-94D0-8A6E2F145702}"/>
              </a:ext>
            </a:extLst>
          </p:cNvPr>
          <p:cNvSpPr>
            <a:spLocks noGrp="1"/>
          </p:cNvSpPr>
          <p:nvPr>
            <p:ph idx="1"/>
          </p:nvPr>
        </p:nvSpPr>
        <p:spPr>
          <a:xfrm>
            <a:off x="230090" y="761394"/>
            <a:ext cx="8683819" cy="4023440"/>
          </a:xfrm>
        </p:spPr>
        <p:txBody>
          <a:bodyPr>
            <a:noAutofit/>
          </a:bodyPr>
          <a:lstStyle/>
          <a:p>
            <a:pPr fontAlgn="base"/>
            <a:endParaRPr lang="en-US" sz="2000" dirty="0"/>
          </a:p>
          <a:p>
            <a:pPr fontAlgn="base"/>
            <a:endParaRPr lang="en-US" sz="2000" dirty="0"/>
          </a:p>
        </p:txBody>
      </p:sp>
      <p:pic>
        <p:nvPicPr>
          <p:cNvPr id="11" name="Picture 10">
            <a:extLst>
              <a:ext uri="{FF2B5EF4-FFF2-40B4-BE49-F238E27FC236}">
                <a16:creationId xmlns:a16="http://schemas.microsoft.com/office/drawing/2014/main" id="{5BDD9F21-87FF-4DE2-8C5F-155FD270B3A4}"/>
              </a:ext>
            </a:extLst>
          </p:cNvPr>
          <p:cNvPicPr>
            <a:picLocks noChangeAspect="1"/>
          </p:cNvPicPr>
          <p:nvPr/>
        </p:nvPicPr>
        <p:blipFill>
          <a:blip r:embed="rId3"/>
          <a:stretch>
            <a:fillRect/>
          </a:stretch>
        </p:blipFill>
        <p:spPr>
          <a:xfrm>
            <a:off x="5944416" y="4784573"/>
            <a:ext cx="366400" cy="378677"/>
          </a:xfrm>
          <a:prstGeom prst="rect">
            <a:avLst/>
          </a:prstGeom>
        </p:spPr>
      </p:pic>
      <p:sp>
        <p:nvSpPr>
          <p:cNvPr id="12" name="Text Placeholder 4">
            <a:extLst>
              <a:ext uri="{FF2B5EF4-FFF2-40B4-BE49-F238E27FC236}">
                <a16:creationId xmlns:a16="http://schemas.microsoft.com/office/drawing/2014/main" id="{9FCAE605-942B-4B73-B9F9-628F61C4BF15}"/>
              </a:ext>
            </a:extLst>
          </p:cNvPr>
          <p:cNvSpPr txBox="1">
            <a:spLocks/>
          </p:cNvSpPr>
          <p:nvPr/>
        </p:nvSpPr>
        <p:spPr>
          <a:xfrm>
            <a:off x="6422065" y="4784834"/>
            <a:ext cx="2197395" cy="307777"/>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tx1"/>
                </a:solidFill>
              </a:rPr>
              <a:t>Shubham_dutta15</a:t>
            </a:r>
          </a:p>
        </p:txBody>
      </p:sp>
      <p:graphicFrame>
        <p:nvGraphicFramePr>
          <p:cNvPr id="4" name="Table 4">
            <a:extLst>
              <a:ext uri="{FF2B5EF4-FFF2-40B4-BE49-F238E27FC236}">
                <a16:creationId xmlns:a16="http://schemas.microsoft.com/office/drawing/2014/main" id="{FF7D8A4A-0EDC-4AF9-8D1B-945DBFA474FF}"/>
              </a:ext>
            </a:extLst>
          </p:cNvPr>
          <p:cNvGraphicFramePr>
            <a:graphicFrameLocks noGrp="1"/>
          </p:cNvGraphicFramePr>
          <p:nvPr>
            <p:extLst>
              <p:ext uri="{D42A27DB-BD31-4B8C-83A1-F6EECF244321}">
                <p14:modId xmlns:p14="http://schemas.microsoft.com/office/powerpoint/2010/main" val="3197768607"/>
              </p:ext>
            </p:extLst>
          </p:nvPr>
        </p:nvGraphicFramePr>
        <p:xfrm>
          <a:off x="602515" y="1091785"/>
          <a:ext cx="5925876" cy="3444240"/>
        </p:xfrm>
        <a:graphic>
          <a:graphicData uri="http://schemas.openxmlformats.org/drawingml/2006/table">
            <a:tbl>
              <a:tblPr firstRow="1" bandRow="1">
                <a:tableStyleId>{D27102A9-8310-4765-A935-A1911B00CA55}</a:tableStyleId>
              </a:tblPr>
              <a:tblGrid>
                <a:gridCol w="2935565">
                  <a:extLst>
                    <a:ext uri="{9D8B030D-6E8A-4147-A177-3AD203B41FA5}">
                      <a16:colId xmlns:a16="http://schemas.microsoft.com/office/drawing/2014/main" val="1250071200"/>
                    </a:ext>
                  </a:extLst>
                </a:gridCol>
                <a:gridCol w="2990311">
                  <a:extLst>
                    <a:ext uri="{9D8B030D-6E8A-4147-A177-3AD203B41FA5}">
                      <a16:colId xmlns:a16="http://schemas.microsoft.com/office/drawing/2014/main" val="587131382"/>
                    </a:ext>
                  </a:extLst>
                </a:gridCol>
              </a:tblGrid>
              <a:tr h="3385011">
                <a:tc>
                  <a:txBody>
                    <a:bodyPr/>
                    <a:lstStyle/>
                    <a:p>
                      <a:r>
                        <a:rPr lang="en-US" sz="1100" dirty="0">
                          <a:solidFill>
                            <a:srgbClr val="7030A0"/>
                          </a:solidFill>
                        </a:rPr>
                        <a:t>Introduction to Web Development </a:t>
                      </a:r>
                    </a:p>
                    <a:p>
                      <a:endParaRPr lang="en-US" sz="1100" dirty="0">
                        <a:solidFill>
                          <a:srgbClr val="7030A0"/>
                        </a:solidFill>
                      </a:endParaRPr>
                    </a:p>
                    <a:p>
                      <a:r>
                        <a:rPr lang="en-US" sz="1100" dirty="0">
                          <a:solidFill>
                            <a:srgbClr val="7030A0"/>
                          </a:solidFill>
                        </a:rPr>
                        <a:t>HTML</a:t>
                      </a:r>
                    </a:p>
                    <a:p>
                      <a:endParaRPr lang="en-US" sz="1100" dirty="0">
                        <a:solidFill>
                          <a:srgbClr val="7030A0"/>
                        </a:solidFill>
                      </a:endParaRPr>
                    </a:p>
                    <a:p>
                      <a:r>
                        <a:rPr lang="en-US" sz="1100" dirty="0">
                          <a:solidFill>
                            <a:srgbClr val="7030A0"/>
                          </a:solidFill>
                        </a:rPr>
                        <a:t>CSS with Web Design</a:t>
                      </a:r>
                    </a:p>
                    <a:p>
                      <a:endParaRPr lang="en-US" sz="1100" dirty="0">
                        <a:solidFill>
                          <a:srgbClr val="7030A0"/>
                        </a:solidFill>
                      </a:endParaRPr>
                    </a:p>
                    <a:p>
                      <a:r>
                        <a:rPr lang="en-US" sz="1100" dirty="0">
                          <a:solidFill>
                            <a:srgbClr val="7030A0"/>
                          </a:solidFill>
                        </a:rPr>
                        <a:t>Bootstrap and other styling Framework</a:t>
                      </a:r>
                    </a:p>
                    <a:p>
                      <a:endParaRPr lang="en-US" sz="1100" dirty="0">
                        <a:solidFill>
                          <a:srgbClr val="7030A0"/>
                        </a:solidFill>
                      </a:endParaRPr>
                    </a:p>
                    <a:p>
                      <a:r>
                        <a:rPr lang="en-US" sz="1100" dirty="0">
                          <a:solidFill>
                            <a:srgbClr val="7030A0"/>
                          </a:solidFill>
                        </a:rPr>
                        <a:t>Git and GitHub</a:t>
                      </a:r>
                    </a:p>
                    <a:p>
                      <a:endParaRPr lang="en-US" sz="1100" dirty="0">
                        <a:solidFill>
                          <a:srgbClr val="7030A0"/>
                        </a:solidFill>
                      </a:endParaRPr>
                    </a:p>
                    <a:p>
                      <a:r>
                        <a:rPr lang="en-US" sz="1100" dirty="0">
                          <a:solidFill>
                            <a:srgbClr val="7030A0"/>
                          </a:solidFill>
                        </a:rPr>
                        <a:t>JavaScript</a:t>
                      </a:r>
                    </a:p>
                    <a:p>
                      <a:endParaRPr lang="en-US" sz="1100" dirty="0">
                        <a:solidFill>
                          <a:srgbClr val="7030A0"/>
                        </a:solidFill>
                      </a:endParaRPr>
                    </a:p>
                    <a:p>
                      <a:r>
                        <a:rPr lang="en-US" sz="1100" dirty="0">
                          <a:solidFill>
                            <a:srgbClr val="7030A0"/>
                          </a:solidFill>
                        </a:rPr>
                        <a:t>jQuery</a:t>
                      </a:r>
                    </a:p>
                    <a:p>
                      <a:endParaRPr lang="en-US" sz="1100" dirty="0">
                        <a:solidFill>
                          <a:srgbClr val="7030A0"/>
                        </a:solidFill>
                      </a:endParaRPr>
                    </a:p>
                    <a:p>
                      <a:r>
                        <a:rPr lang="en-US" sz="1100" dirty="0">
                          <a:solidFill>
                            <a:srgbClr val="7030A0"/>
                          </a:solidFill>
                        </a:rPr>
                        <a:t>Firebase</a:t>
                      </a:r>
                    </a:p>
                    <a:p>
                      <a:endParaRPr lang="en-US" sz="1100" dirty="0">
                        <a:solidFill>
                          <a:srgbClr val="7030A0"/>
                        </a:solidFill>
                      </a:endParaRPr>
                    </a:p>
                    <a:p>
                      <a:r>
                        <a:rPr lang="en-US" sz="1100" dirty="0">
                          <a:solidFill>
                            <a:srgbClr val="7030A0"/>
                          </a:solidFill>
                        </a:rPr>
                        <a:t>PHP</a:t>
                      </a:r>
                    </a:p>
                    <a:p>
                      <a:endParaRPr lang="en-US" sz="1100" dirty="0">
                        <a:solidFill>
                          <a:srgbClr val="7030A0"/>
                        </a:solidFill>
                      </a:endParaRPr>
                    </a:p>
                    <a:p>
                      <a:r>
                        <a:rPr lang="en-US" sz="1100" dirty="0">
                          <a:solidFill>
                            <a:srgbClr val="7030A0"/>
                          </a:solidFill>
                        </a:rPr>
                        <a:t>Database (SQL vs </a:t>
                      </a:r>
                      <a:r>
                        <a:rPr lang="en-IN" sz="1100" dirty="0">
                          <a:solidFill>
                            <a:srgbClr val="7030A0"/>
                          </a:solidFill>
                        </a:rPr>
                        <a:t>NoSQL)</a:t>
                      </a:r>
                      <a:endParaRPr lang="en-US" sz="1100" dirty="0">
                        <a:solidFill>
                          <a:srgbClr val="7030A0"/>
                        </a:solidFill>
                      </a:endParaRPr>
                    </a:p>
                    <a:p>
                      <a:endParaRPr lang="en-IN" sz="1100" dirty="0">
                        <a:solidFill>
                          <a:srgbClr val="7030A0"/>
                        </a:solidFill>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dirty="0">
                          <a:solidFill>
                            <a:srgbClr val="7030A0"/>
                          </a:solidFill>
                        </a:rPr>
                        <a:t>Database (SQL)</a:t>
                      </a:r>
                    </a:p>
                    <a:p>
                      <a:endParaRPr lang="en-IN" sz="1100" dirty="0">
                        <a:solidFill>
                          <a:srgbClr val="7030A0"/>
                        </a:solidFill>
                      </a:endParaRPr>
                    </a:p>
                    <a:p>
                      <a:r>
                        <a:rPr lang="en-US" sz="1100" dirty="0">
                          <a:solidFill>
                            <a:srgbClr val="7030A0"/>
                          </a:solidFill>
                        </a:rPr>
                        <a:t>WordPress</a:t>
                      </a:r>
                    </a:p>
                    <a:p>
                      <a:endParaRPr lang="en-US" sz="1100" dirty="0">
                        <a:solidFill>
                          <a:srgbClr val="7030A0"/>
                        </a:solidFill>
                      </a:endParaRPr>
                    </a:p>
                    <a:p>
                      <a:r>
                        <a:rPr lang="en-US" sz="1100" dirty="0">
                          <a:solidFill>
                            <a:srgbClr val="7030A0"/>
                          </a:solidFill>
                        </a:rPr>
                        <a:t>Node with Express</a:t>
                      </a:r>
                    </a:p>
                    <a:p>
                      <a:endParaRPr lang="en-US" sz="1100" dirty="0">
                        <a:solidFill>
                          <a:srgbClr val="7030A0"/>
                        </a:solidFill>
                      </a:endParaRPr>
                    </a:p>
                    <a:p>
                      <a:r>
                        <a:rPr lang="en-US" sz="1100" dirty="0">
                          <a:solidFill>
                            <a:srgbClr val="7030A0"/>
                          </a:solidFill>
                        </a:rPr>
                        <a:t>EJS</a:t>
                      </a:r>
                    </a:p>
                    <a:p>
                      <a:endParaRPr lang="en-US" sz="1100" dirty="0">
                        <a:solidFill>
                          <a:srgbClr val="7030A0"/>
                        </a:solidFill>
                      </a:endParaRPr>
                    </a:p>
                    <a:p>
                      <a:r>
                        <a:rPr lang="en-US" sz="1100" dirty="0">
                          <a:solidFill>
                            <a:srgbClr val="7030A0"/>
                          </a:solidFill>
                        </a:rPr>
                        <a:t>React</a:t>
                      </a:r>
                    </a:p>
                    <a:p>
                      <a:endParaRPr lang="en-US" sz="1100" dirty="0">
                        <a:solidFill>
                          <a:srgbClr val="7030A0"/>
                        </a:solidFill>
                      </a:endParaRPr>
                    </a:p>
                    <a:p>
                      <a:r>
                        <a:rPr lang="en-US" sz="1100" dirty="0">
                          <a:solidFill>
                            <a:srgbClr val="7030A0"/>
                          </a:solidFill>
                        </a:rPr>
                        <a:t>Angular</a:t>
                      </a:r>
                    </a:p>
                    <a:p>
                      <a:endParaRPr lang="en-US" sz="1100" dirty="0">
                        <a:solidFill>
                          <a:srgbClr val="7030A0"/>
                        </a:solidFill>
                      </a:endParaRPr>
                    </a:p>
                    <a:p>
                      <a:r>
                        <a:rPr lang="en-IN" sz="1100" dirty="0">
                          <a:solidFill>
                            <a:srgbClr val="7030A0"/>
                          </a:solidFill>
                        </a:rPr>
                        <a:t>Vue</a:t>
                      </a:r>
                    </a:p>
                    <a:p>
                      <a:endParaRPr lang="en-IN" sz="1100" dirty="0">
                        <a:solidFill>
                          <a:srgbClr val="7030A0"/>
                        </a:solidFill>
                      </a:endParaRPr>
                    </a:p>
                    <a:p>
                      <a:r>
                        <a:rPr lang="en-IN" sz="1100" dirty="0">
                          <a:solidFill>
                            <a:srgbClr val="7030A0"/>
                          </a:solidFill>
                        </a:rPr>
                        <a:t>Other Concepts(</a:t>
                      </a:r>
                      <a:r>
                        <a:rPr lang="en-IN" sz="1100" dirty="0" err="1">
                          <a:solidFill>
                            <a:srgbClr val="7030A0"/>
                          </a:solidFill>
                        </a:rPr>
                        <a:t>Devops</a:t>
                      </a:r>
                      <a:r>
                        <a:rPr lang="en-IN" sz="1100" dirty="0">
                          <a:solidFill>
                            <a:srgbClr val="7030A0"/>
                          </a:solidFill>
                        </a:rPr>
                        <a:t>, Personal </a:t>
                      </a:r>
                      <a:r>
                        <a:rPr lang="en-IN" sz="1100" dirty="0" err="1">
                          <a:solidFill>
                            <a:srgbClr val="7030A0"/>
                          </a:solidFill>
                        </a:rPr>
                        <a:t>hosting,native</a:t>
                      </a:r>
                      <a:r>
                        <a:rPr lang="en-IN" sz="1100" dirty="0">
                          <a:solidFill>
                            <a:srgbClr val="7030A0"/>
                          </a:solidFill>
                        </a:rPr>
                        <a:t> apps </a:t>
                      </a:r>
                      <a:r>
                        <a:rPr lang="en-IN" sz="1100" dirty="0" err="1">
                          <a:solidFill>
                            <a:srgbClr val="7030A0"/>
                          </a:solidFill>
                        </a:rPr>
                        <a:t>etc,etc</a:t>
                      </a:r>
                      <a:r>
                        <a:rPr lang="en-IN" sz="1100" dirty="0">
                          <a:solidFill>
                            <a:srgbClr val="7030A0"/>
                          </a:solidFill>
                        </a:rPr>
                        <a:t>)</a:t>
                      </a:r>
                    </a:p>
                    <a:p>
                      <a:endParaRPr lang="en-IN" sz="1100" dirty="0">
                        <a:solidFill>
                          <a:srgbClr val="7030A0"/>
                        </a:solidFill>
                      </a:endParaRPr>
                    </a:p>
                    <a:p>
                      <a:r>
                        <a:rPr lang="en-IN" sz="1100" dirty="0">
                          <a:solidFill>
                            <a:srgbClr val="7030A0"/>
                          </a:solidFill>
                        </a:rPr>
                        <a:t>Projects</a:t>
                      </a:r>
                    </a:p>
                  </a:txBody>
                  <a:tcPr/>
                </a:tc>
                <a:extLst>
                  <a:ext uri="{0D108BD9-81ED-4DB2-BD59-A6C34878D82A}">
                    <a16:rowId xmlns:a16="http://schemas.microsoft.com/office/drawing/2014/main" val="4087008943"/>
                  </a:ext>
                </a:extLst>
              </a:tr>
            </a:tbl>
          </a:graphicData>
        </a:graphic>
      </p:graphicFrame>
      <p:sp>
        <p:nvSpPr>
          <p:cNvPr id="10" name="TextBox 9">
            <a:extLst>
              <a:ext uri="{FF2B5EF4-FFF2-40B4-BE49-F238E27FC236}">
                <a16:creationId xmlns:a16="http://schemas.microsoft.com/office/drawing/2014/main" id="{535E910A-6B1B-4FC5-ACEF-E7AA95002F59}"/>
              </a:ext>
            </a:extLst>
          </p:cNvPr>
          <p:cNvSpPr txBox="1"/>
          <p:nvPr/>
        </p:nvSpPr>
        <p:spPr>
          <a:xfrm>
            <a:off x="588335" y="318979"/>
            <a:ext cx="5656521" cy="523220"/>
          </a:xfrm>
          <a:prstGeom prst="rect">
            <a:avLst/>
          </a:prstGeom>
          <a:noFill/>
        </p:spPr>
        <p:txBody>
          <a:bodyPr wrap="square" rtlCol="0">
            <a:spAutoFit/>
          </a:bodyPr>
          <a:lstStyle/>
          <a:p>
            <a:r>
              <a:rPr lang="en-US" sz="2800" dirty="0">
                <a:solidFill>
                  <a:srgbClr val="0070C0"/>
                </a:solidFill>
                <a:latin typeface="Adobe Fan Heiti Std B" panose="020B0700000000000000" pitchFamily="34" charset="-128"/>
                <a:ea typeface="Adobe Fan Heiti Std B" panose="020B0700000000000000" pitchFamily="34" charset="-128"/>
              </a:rPr>
              <a:t>Course Content</a:t>
            </a:r>
          </a:p>
        </p:txBody>
      </p:sp>
      <p:pic>
        <p:nvPicPr>
          <p:cNvPr id="7" name="Picture 6">
            <a:extLst>
              <a:ext uri="{FF2B5EF4-FFF2-40B4-BE49-F238E27FC236}">
                <a16:creationId xmlns:a16="http://schemas.microsoft.com/office/drawing/2014/main" id="{2B84F963-D10D-41F8-B4B0-DA519F69E19F}"/>
              </a:ext>
            </a:extLst>
          </p:cNvPr>
          <p:cNvPicPr>
            <a:picLocks noChangeAspect="1"/>
          </p:cNvPicPr>
          <p:nvPr/>
        </p:nvPicPr>
        <p:blipFill>
          <a:blip r:embed="rId4"/>
          <a:stretch>
            <a:fillRect/>
          </a:stretch>
        </p:blipFill>
        <p:spPr>
          <a:xfrm>
            <a:off x="344233" y="4732526"/>
            <a:ext cx="1810636" cy="410973"/>
          </a:xfrm>
          <a:prstGeom prst="rect">
            <a:avLst/>
          </a:prstGeom>
        </p:spPr>
      </p:pic>
    </p:spTree>
    <p:extLst>
      <p:ext uri="{BB962C8B-B14F-4D97-AF65-F5344CB8AC3E}">
        <p14:creationId xmlns:p14="http://schemas.microsoft.com/office/powerpoint/2010/main" val="34664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D2E045-44F2-4E15-815F-6668EF74B3A2}"/>
              </a:ext>
            </a:extLst>
          </p:cNvPr>
          <p:cNvSpPr>
            <a:spLocks noGrp="1"/>
          </p:cNvSpPr>
          <p:nvPr>
            <p:ph type="ctrTitle"/>
          </p:nvPr>
        </p:nvSpPr>
        <p:spPr>
          <a:xfrm>
            <a:off x="1056166" y="1456260"/>
            <a:ext cx="5801833" cy="1790700"/>
          </a:xfrm>
        </p:spPr>
        <p:txBody>
          <a:bodyPr/>
          <a:lstStyle/>
          <a:p>
            <a:r>
              <a:rPr lang="en-US" sz="4000" dirty="0"/>
              <a:t>What is </a:t>
            </a:r>
            <a:r>
              <a:rPr lang="en-US" sz="4800" dirty="0"/>
              <a:t>Web Development </a:t>
            </a:r>
            <a:r>
              <a:rPr lang="en-US" sz="4000" dirty="0"/>
              <a:t>?</a:t>
            </a:r>
            <a:endParaRPr lang="en-US" dirty="0"/>
          </a:p>
        </p:txBody>
      </p:sp>
      <p:sp>
        <p:nvSpPr>
          <p:cNvPr id="3" name="Rectangle 2">
            <a:extLst>
              <a:ext uri="{FF2B5EF4-FFF2-40B4-BE49-F238E27FC236}">
                <a16:creationId xmlns:a16="http://schemas.microsoft.com/office/drawing/2014/main" id="{D4A59DEF-AD47-40E0-9DE9-916AFE4FB305}"/>
              </a:ext>
            </a:extLst>
          </p:cNvPr>
          <p:cNvSpPr/>
          <p:nvPr/>
        </p:nvSpPr>
        <p:spPr>
          <a:xfrm>
            <a:off x="127591" y="4699591"/>
            <a:ext cx="2541181" cy="329609"/>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5" name="Picture 4">
            <a:extLst>
              <a:ext uri="{FF2B5EF4-FFF2-40B4-BE49-F238E27FC236}">
                <a16:creationId xmlns:a16="http://schemas.microsoft.com/office/drawing/2014/main" id="{5C6ABD1B-9FA2-4964-A344-D061D3778B11}"/>
              </a:ext>
            </a:extLst>
          </p:cNvPr>
          <p:cNvPicPr>
            <a:picLocks noChangeAspect="1"/>
          </p:cNvPicPr>
          <p:nvPr/>
        </p:nvPicPr>
        <p:blipFill>
          <a:blip r:embed="rId3"/>
          <a:stretch>
            <a:fillRect/>
          </a:stretch>
        </p:blipFill>
        <p:spPr>
          <a:xfrm>
            <a:off x="429290" y="4566710"/>
            <a:ext cx="2541181" cy="576790"/>
          </a:xfrm>
          <a:prstGeom prst="rect">
            <a:avLst/>
          </a:prstGeom>
        </p:spPr>
      </p:pic>
    </p:spTree>
    <p:extLst>
      <p:ext uri="{BB962C8B-B14F-4D97-AF65-F5344CB8AC3E}">
        <p14:creationId xmlns:p14="http://schemas.microsoft.com/office/powerpoint/2010/main" val="4269869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FEEC93-12DE-457B-A389-05CDB12384FE}"/>
              </a:ext>
            </a:extLst>
          </p:cNvPr>
          <p:cNvSpPr>
            <a:spLocks noGrp="1"/>
          </p:cNvSpPr>
          <p:nvPr>
            <p:ph type="title"/>
          </p:nvPr>
        </p:nvSpPr>
        <p:spPr>
          <a:xfrm>
            <a:off x="317565" y="-101015"/>
            <a:ext cx="7886700" cy="994172"/>
          </a:xfrm>
        </p:spPr>
        <p:txBody>
          <a:bodyPr/>
          <a:lstStyle/>
          <a:p>
            <a:r>
              <a:rPr lang="en-IN" dirty="0">
                <a:solidFill>
                  <a:schemeClr val="bg1"/>
                </a:solidFill>
              </a:rPr>
              <a:t>What is Web Development?</a:t>
            </a:r>
          </a:p>
        </p:txBody>
      </p:sp>
      <p:sp>
        <p:nvSpPr>
          <p:cNvPr id="3" name="Content Placeholder 2">
            <a:extLst>
              <a:ext uri="{FF2B5EF4-FFF2-40B4-BE49-F238E27FC236}">
                <a16:creationId xmlns:a16="http://schemas.microsoft.com/office/drawing/2014/main" id="{9177AFE2-887A-4D4E-9BBE-E67CEF7EA538}"/>
              </a:ext>
            </a:extLst>
          </p:cNvPr>
          <p:cNvSpPr>
            <a:spLocks noGrp="1"/>
          </p:cNvSpPr>
          <p:nvPr>
            <p:ph idx="1"/>
          </p:nvPr>
        </p:nvSpPr>
        <p:spPr>
          <a:xfrm>
            <a:off x="242851" y="800562"/>
            <a:ext cx="7633742" cy="3326329"/>
          </a:xfrm>
        </p:spPr>
        <p:txBody>
          <a:bodyPr>
            <a:normAutofit/>
          </a:bodyPr>
          <a:lstStyle/>
          <a:p>
            <a:pPr marL="0" indent="0">
              <a:buNone/>
            </a:pPr>
            <a:r>
              <a:rPr lang="en-US" b="1" dirty="0"/>
              <a:t>Web development</a:t>
            </a:r>
            <a:r>
              <a:rPr lang="en-US" dirty="0"/>
              <a:t> is the work involved in developing a </a:t>
            </a:r>
          </a:p>
          <a:p>
            <a:pPr marL="0" indent="0">
              <a:buNone/>
            </a:pPr>
            <a:r>
              <a:rPr lang="en-US" dirty="0">
                <a:hlinkClick r:id="rId2" tooltip="Web site"/>
              </a:rPr>
              <a:t>Web site</a:t>
            </a:r>
            <a:r>
              <a:rPr lang="en-US" dirty="0"/>
              <a:t> for the </a:t>
            </a:r>
            <a:r>
              <a:rPr lang="en-US" dirty="0">
                <a:hlinkClick r:id="rId3" tooltip="Internet"/>
              </a:rPr>
              <a:t>Internet</a:t>
            </a:r>
            <a:r>
              <a:rPr lang="en-US" dirty="0"/>
              <a:t> (</a:t>
            </a:r>
            <a:r>
              <a:rPr lang="en-US" dirty="0">
                <a:hlinkClick r:id="rId4" tooltip="World Wide Web"/>
              </a:rPr>
              <a:t>World Wide Web</a:t>
            </a:r>
            <a:r>
              <a:rPr lang="en-US" dirty="0"/>
              <a:t>) or an </a:t>
            </a:r>
            <a:r>
              <a:rPr lang="en-US" dirty="0">
                <a:hlinkClick r:id="rId5" tooltip="Intranet"/>
              </a:rPr>
              <a:t>intranet</a:t>
            </a:r>
            <a:r>
              <a:rPr lang="en-US" dirty="0"/>
              <a:t> </a:t>
            </a:r>
          </a:p>
          <a:p>
            <a:pPr marL="0" indent="0">
              <a:buNone/>
            </a:pPr>
            <a:r>
              <a:rPr lang="en-US" dirty="0"/>
              <a:t>(a private network).</a:t>
            </a:r>
            <a:r>
              <a:rPr lang="en-US" baseline="30000" dirty="0">
                <a:hlinkClick r:id="rId6"/>
              </a:rPr>
              <a:t>[1]</a:t>
            </a:r>
            <a:r>
              <a:rPr lang="en-US" dirty="0"/>
              <a:t> Web development can range </a:t>
            </a:r>
          </a:p>
          <a:p>
            <a:pPr marL="0" indent="0">
              <a:buNone/>
            </a:pPr>
            <a:r>
              <a:rPr lang="en-US" dirty="0"/>
              <a:t>from developing a simple single </a:t>
            </a:r>
            <a:r>
              <a:rPr lang="en-US" dirty="0">
                <a:hlinkClick r:id="rId7" tooltip="Static Web page"/>
              </a:rPr>
              <a:t>static page</a:t>
            </a:r>
            <a:r>
              <a:rPr lang="en-US" dirty="0"/>
              <a:t> of </a:t>
            </a:r>
            <a:r>
              <a:rPr lang="en-US" dirty="0">
                <a:hlinkClick r:id="rId8" tooltip="Plain text"/>
              </a:rPr>
              <a:t>plain text</a:t>
            </a:r>
            <a:r>
              <a:rPr lang="en-US" dirty="0"/>
              <a:t> to complex </a:t>
            </a:r>
            <a:r>
              <a:rPr lang="en-US" dirty="0">
                <a:hlinkClick r:id="rId9" tooltip="Web application"/>
              </a:rPr>
              <a:t>web applications</a:t>
            </a:r>
            <a:r>
              <a:rPr lang="en-US" dirty="0"/>
              <a:t>, </a:t>
            </a:r>
            <a:r>
              <a:rPr lang="en-US" dirty="0">
                <a:hlinkClick r:id="rId10" tooltip="Electronic business"/>
              </a:rPr>
              <a:t>electronic businesses</a:t>
            </a:r>
            <a:r>
              <a:rPr lang="en-US" dirty="0"/>
              <a:t>, </a:t>
            </a:r>
          </a:p>
          <a:p>
            <a:pPr marL="0" indent="0">
              <a:buNone/>
            </a:pPr>
            <a:r>
              <a:rPr lang="en-US" dirty="0"/>
              <a:t>and </a:t>
            </a:r>
            <a:r>
              <a:rPr lang="en-US" dirty="0">
                <a:hlinkClick r:id="rId11" tooltip="Social network service"/>
              </a:rPr>
              <a:t>social network services</a:t>
            </a:r>
            <a:r>
              <a:rPr lang="en-US" dirty="0"/>
              <a:t>.</a:t>
            </a:r>
            <a:endParaRPr lang="en-US" sz="1600" dirty="0"/>
          </a:p>
        </p:txBody>
      </p:sp>
      <p:pic>
        <p:nvPicPr>
          <p:cNvPr id="17" name="Picture 16">
            <a:extLst>
              <a:ext uri="{FF2B5EF4-FFF2-40B4-BE49-F238E27FC236}">
                <a16:creationId xmlns:a16="http://schemas.microsoft.com/office/drawing/2014/main" id="{BFD7EEF6-268A-4746-9D35-888EAE6F0C60}"/>
              </a:ext>
            </a:extLst>
          </p:cNvPr>
          <p:cNvPicPr>
            <a:picLocks noChangeAspect="1"/>
          </p:cNvPicPr>
          <p:nvPr/>
        </p:nvPicPr>
        <p:blipFill>
          <a:blip r:embed="rId12"/>
          <a:stretch>
            <a:fillRect/>
          </a:stretch>
        </p:blipFill>
        <p:spPr>
          <a:xfrm>
            <a:off x="4535280" y="2812701"/>
            <a:ext cx="2195917" cy="1362983"/>
          </a:xfrm>
          <a:prstGeom prst="rect">
            <a:avLst/>
          </a:prstGeom>
        </p:spPr>
      </p:pic>
      <p:pic>
        <p:nvPicPr>
          <p:cNvPr id="19" name="Picture 18">
            <a:extLst>
              <a:ext uri="{FF2B5EF4-FFF2-40B4-BE49-F238E27FC236}">
                <a16:creationId xmlns:a16="http://schemas.microsoft.com/office/drawing/2014/main" id="{F390091E-274D-4DE2-B732-A58DBAB00522}"/>
              </a:ext>
            </a:extLst>
          </p:cNvPr>
          <p:cNvPicPr>
            <a:picLocks noChangeAspect="1"/>
          </p:cNvPicPr>
          <p:nvPr/>
        </p:nvPicPr>
        <p:blipFill>
          <a:blip r:embed="rId13"/>
          <a:stretch>
            <a:fillRect/>
          </a:stretch>
        </p:blipFill>
        <p:spPr>
          <a:xfrm>
            <a:off x="427610" y="2722668"/>
            <a:ext cx="2962275" cy="1543050"/>
          </a:xfrm>
          <a:prstGeom prst="rect">
            <a:avLst/>
          </a:prstGeom>
        </p:spPr>
      </p:pic>
      <p:pic>
        <p:nvPicPr>
          <p:cNvPr id="6" name="Picture 5">
            <a:extLst>
              <a:ext uri="{FF2B5EF4-FFF2-40B4-BE49-F238E27FC236}">
                <a16:creationId xmlns:a16="http://schemas.microsoft.com/office/drawing/2014/main" id="{F1040E46-5AEF-4567-ABD2-714E68965E5A}"/>
              </a:ext>
            </a:extLst>
          </p:cNvPr>
          <p:cNvPicPr>
            <a:picLocks noChangeAspect="1"/>
          </p:cNvPicPr>
          <p:nvPr/>
        </p:nvPicPr>
        <p:blipFill>
          <a:blip r:embed="rId14"/>
          <a:stretch>
            <a:fillRect/>
          </a:stretch>
        </p:blipFill>
        <p:spPr>
          <a:xfrm>
            <a:off x="429290" y="4653690"/>
            <a:ext cx="2157966" cy="489809"/>
          </a:xfrm>
          <a:prstGeom prst="rect">
            <a:avLst/>
          </a:prstGeom>
        </p:spPr>
      </p:pic>
    </p:spTree>
    <p:extLst>
      <p:ext uri="{BB962C8B-B14F-4D97-AF65-F5344CB8AC3E}">
        <p14:creationId xmlns:p14="http://schemas.microsoft.com/office/powerpoint/2010/main" val="335401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bject 2">
            <a:extLst>
              <a:ext uri="{FF2B5EF4-FFF2-40B4-BE49-F238E27FC236}">
                <a16:creationId xmlns:a16="http://schemas.microsoft.com/office/drawing/2014/main" id="{312AF270-CF79-4C66-BDAC-207C34AA197C}"/>
              </a:ext>
            </a:extLst>
          </p:cNvPr>
          <p:cNvSpPr txBox="1">
            <a:spLocks noGrp="1"/>
          </p:cNvSpPr>
          <p:nvPr>
            <p:ph type="title"/>
          </p:nvPr>
        </p:nvSpPr>
        <p:spPr>
          <a:xfrm>
            <a:off x="127590" y="60251"/>
            <a:ext cx="4369981" cy="517449"/>
          </a:xfrm>
          <a:prstGeom prst="rect">
            <a:avLst/>
          </a:prstGeom>
        </p:spPr>
        <p:txBody>
          <a:bodyPr vert="horz" wrap="square" lIns="0" tIns="9525" rIns="0" bIns="0" rtlCol="0" anchor="ctr">
            <a:spAutoFit/>
          </a:bodyPr>
          <a:lstStyle/>
          <a:p>
            <a:pPr marL="9525">
              <a:lnSpc>
                <a:spcPct val="100000"/>
              </a:lnSpc>
              <a:spcBef>
                <a:spcPts val="75"/>
              </a:spcBef>
            </a:pPr>
            <a:r>
              <a:rPr lang="en-US" spc="-4" dirty="0">
                <a:solidFill>
                  <a:schemeClr val="bg1"/>
                </a:solidFill>
              </a:rPr>
              <a:t>Web Career Goals</a:t>
            </a:r>
            <a:endParaRPr spc="-4" dirty="0">
              <a:solidFill>
                <a:schemeClr val="bg1"/>
              </a:solidFill>
            </a:endParaRPr>
          </a:p>
        </p:txBody>
      </p:sp>
      <p:pic>
        <p:nvPicPr>
          <p:cNvPr id="8194" name="Picture 2" descr="The 9 Best Programming Languages to Learn in 2021 | Fullstack Academy">
            <a:extLst>
              <a:ext uri="{FF2B5EF4-FFF2-40B4-BE49-F238E27FC236}">
                <a16:creationId xmlns:a16="http://schemas.microsoft.com/office/drawing/2014/main" id="{5424A807-708E-4221-BE87-149D341BB19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707" b="6809"/>
          <a:stretch/>
        </p:blipFill>
        <p:spPr bwMode="auto">
          <a:xfrm>
            <a:off x="230263" y="116959"/>
            <a:ext cx="6666723" cy="436289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3507711F-D657-4D2E-8AB7-51233691E973}"/>
              </a:ext>
            </a:extLst>
          </p:cNvPr>
          <p:cNvPicPr>
            <a:picLocks noChangeAspect="1"/>
          </p:cNvPicPr>
          <p:nvPr/>
        </p:nvPicPr>
        <p:blipFill>
          <a:blip r:embed="rId3"/>
          <a:stretch>
            <a:fillRect/>
          </a:stretch>
        </p:blipFill>
        <p:spPr>
          <a:xfrm>
            <a:off x="478909" y="4674606"/>
            <a:ext cx="2065817" cy="468893"/>
          </a:xfrm>
          <a:prstGeom prst="rect">
            <a:avLst/>
          </a:prstGeom>
        </p:spPr>
      </p:pic>
    </p:spTree>
    <p:extLst>
      <p:ext uri="{BB962C8B-B14F-4D97-AF65-F5344CB8AC3E}">
        <p14:creationId xmlns:p14="http://schemas.microsoft.com/office/powerpoint/2010/main" val="730289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3C43C7-78E9-49F4-A33E-731E1FB62675}"/>
              </a:ext>
            </a:extLst>
          </p:cNvPr>
          <p:cNvSpPr/>
          <p:nvPr/>
        </p:nvSpPr>
        <p:spPr>
          <a:xfrm>
            <a:off x="7612912" y="0"/>
            <a:ext cx="1531088" cy="637953"/>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31869786-5F73-4933-8E08-205D37B94DED}"/>
              </a:ext>
            </a:extLst>
          </p:cNvPr>
          <p:cNvSpPr/>
          <p:nvPr/>
        </p:nvSpPr>
        <p:spPr>
          <a:xfrm>
            <a:off x="127591" y="4699591"/>
            <a:ext cx="2541181" cy="329609"/>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6" name="Rectangle 5">
            <a:extLst>
              <a:ext uri="{FF2B5EF4-FFF2-40B4-BE49-F238E27FC236}">
                <a16:creationId xmlns:a16="http://schemas.microsoft.com/office/drawing/2014/main" id="{CBDFFDED-C692-4873-A6EC-615E44046D31}"/>
              </a:ext>
            </a:extLst>
          </p:cNvPr>
          <p:cNvSpPr/>
          <p:nvPr/>
        </p:nvSpPr>
        <p:spPr>
          <a:xfrm>
            <a:off x="6472749" y="4699591"/>
            <a:ext cx="2541181" cy="329609"/>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 name="Rectangle 6">
            <a:extLst>
              <a:ext uri="{FF2B5EF4-FFF2-40B4-BE49-F238E27FC236}">
                <a16:creationId xmlns:a16="http://schemas.microsoft.com/office/drawing/2014/main" id="{34D65AF7-6C3B-44B7-98B5-751D10B7CCA7}"/>
              </a:ext>
            </a:extLst>
          </p:cNvPr>
          <p:cNvSpPr/>
          <p:nvPr/>
        </p:nvSpPr>
        <p:spPr>
          <a:xfrm>
            <a:off x="7482842" y="7850"/>
            <a:ext cx="1531088" cy="637953"/>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360166E4-C9C5-47EF-A749-915E41095991}"/>
              </a:ext>
            </a:extLst>
          </p:cNvPr>
          <p:cNvSpPr/>
          <p:nvPr/>
        </p:nvSpPr>
        <p:spPr>
          <a:xfrm>
            <a:off x="0" y="653653"/>
            <a:ext cx="9144000" cy="4481997"/>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Rectangle 8">
            <a:extLst>
              <a:ext uri="{FF2B5EF4-FFF2-40B4-BE49-F238E27FC236}">
                <a16:creationId xmlns:a16="http://schemas.microsoft.com/office/drawing/2014/main" id="{48A4B2ED-2CEB-4873-8C3C-024E08575E30}"/>
              </a:ext>
            </a:extLst>
          </p:cNvPr>
          <p:cNvSpPr/>
          <p:nvPr/>
        </p:nvSpPr>
        <p:spPr>
          <a:xfrm>
            <a:off x="6625149" y="4851991"/>
            <a:ext cx="2541181" cy="329609"/>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3076" name="Picture 4" descr="Front End Development, Back End Development, and Full Stack Developers">
            <a:extLst>
              <a:ext uri="{FF2B5EF4-FFF2-40B4-BE49-F238E27FC236}">
                <a16:creationId xmlns:a16="http://schemas.microsoft.com/office/drawing/2014/main" id="{F7397D51-2656-4FCA-BD90-CABA54DA87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9153" y="675622"/>
            <a:ext cx="6123689" cy="38142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85BCB04C-EA2C-40C6-A8C5-5AC59A1ADB89}"/>
              </a:ext>
            </a:extLst>
          </p:cNvPr>
          <p:cNvPicPr>
            <a:picLocks noChangeAspect="1"/>
          </p:cNvPicPr>
          <p:nvPr/>
        </p:nvPicPr>
        <p:blipFill>
          <a:blip r:embed="rId3"/>
          <a:stretch>
            <a:fillRect/>
          </a:stretch>
        </p:blipFill>
        <p:spPr>
          <a:xfrm>
            <a:off x="7262161" y="2730006"/>
            <a:ext cx="1556238" cy="778119"/>
          </a:xfrm>
          <a:prstGeom prst="rect">
            <a:avLst/>
          </a:prstGeom>
        </p:spPr>
      </p:pic>
      <p:pic>
        <p:nvPicPr>
          <p:cNvPr id="11" name="Picture 10">
            <a:extLst>
              <a:ext uri="{FF2B5EF4-FFF2-40B4-BE49-F238E27FC236}">
                <a16:creationId xmlns:a16="http://schemas.microsoft.com/office/drawing/2014/main" id="{3F00A603-9E51-4EE6-96C9-AE50711B1A7A}"/>
              </a:ext>
            </a:extLst>
          </p:cNvPr>
          <p:cNvPicPr>
            <a:picLocks noChangeAspect="1"/>
          </p:cNvPicPr>
          <p:nvPr/>
        </p:nvPicPr>
        <p:blipFill>
          <a:blip r:embed="rId4"/>
          <a:stretch>
            <a:fillRect/>
          </a:stretch>
        </p:blipFill>
        <p:spPr>
          <a:xfrm>
            <a:off x="7469985" y="4193239"/>
            <a:ext cx="1366694" cy="835961"/>
          </a:xfrm>
          <a:prstGeom prst="rect">
            <a:avLst/>
          </a:prstGeom>
        </p:spPr>
      </p:pic>
      <p:pic>
        <p:nvPicPr>
          <p:cNvPr id="13" name="Picture 12">
            <a:extLst>
              <a:ext uri="{FF2B5EF4-FFF2-40B4-BE49-F238E27FC236}">
                <a16:creationId xmlns:a16="http://schemas.microsoft.com/office/drawing/2014/main" id="{F54BED93-C861-45AF-B101-56C1454A1119}"/>
              </a:ext>
            </a:extLst>
          </p:cNvPr>
          <p:cNvPicPr>
            <a:picLocks noChangeAspect="1"/>
          </p:cNvPicPr>
          <p:nvPr/>
        </p:nvPicPr>
        <p:blipFill>
          <a:blip r:embed="rId5"/>
          <a:stretch>
            <a:fillRect/>
          </a:stretch>
        </p:blipFill>
        <p:spPr>
          <a:xfrm>
            <a:off x="4860460" y="4365381"/>
            <a:ext cx="2003913" cy="778119"/>
          </a:xfrm>
          <a:prstGeom prst="rect">
            <a:avLst/>
          </a:prstGeom>
        </p:spPr>
      </p:pic>
      <p:pic>
        <p:nvPicPr>
          <p:cNvPr id="15" name="Picture 14">
            <a:extLst>
              <a:ext uri="{FF2B5EF4-FFF2-40B4-BE49-F238E27FC236}">
                <a16:creationId xmlns:a16="http://schemas.microsoft.com/office/drawing/2014/main" id="{68BF7053-70F5-430E-8986-1B133BD5F9FB}"/>
              </a:ext>
            </a:extLst>
          </p:cNvPr>
          <p:cNvPicPr>
            <a:picLocks noChangeAspect="1"/>
          </p:cNvPicPr>
          <p:nvPr/>
        </p:nvPicPr>
        <p:blipFill>
          <a:blip r:embed="rId6"/>
          <a:stretch>
            <a:fillRect/>
          </a:stretch>
        </p:blipFill>
        <p:spPr>
          <a:xfrm>
            <a:off x="127591" y="742270"/>
            <a:ext cx="2003913" cy="1418500"/>
          </a:xfrm>
          <a:prstGeom prst="rect">
            <a:avLst/>
          </a:prstGeom>
        </p:spPr>
      </p:pic>
      <p:pic>
        <p:nvPicPr>
          <p:cNvPr id="17" name="Picture 16">
            <a:extLst>
              <a:ext uri="{FF2B5EF4-FFF2-40B4-BE49-F238E27FC236}">
                <a16:creationId xmlns:a16="http://schemas.microsoft.com/office/drawing/2014/main" id="{0666FF1A-268E-48DF-91B8-BC5C7593001C}"/>
              </a:ext>
            </a:extLst>
          </p:cNvPr>
          <p:cNvPicPr>
            <a:picLocks noChangeAspect="1"/>
          </p:cNvPicPr>
          <p:nvPr/>
        </p:nvPicPr>
        <p:blipFill>
          <a:blip r:embed="rId7"/>
          <a:stretch>
            <a:fillRect/>
          </a:stretch>
        </p:blipFill>
        <p:spPr>
          <a:xfrm>
            <a:off x="100465" y="2683243"/>
            <a:ext cx="1197952" cy="598976"/>
          </a:xfrm>
          <a:prstGeom prst="rect">
            <a:avLst/>
          </a:prstGeom>
        </p:spPr>
      </p:pic>
      <p:pic>
        <p:nvPicPr>
          <p:cNvPr id="19" name="Picture 18">
            <a:extLst>
              <a:ext uri="{FF2B5EF4-FFF2-40B4-BE49-F238E27FC236}">
                <a16:creationId xmlns:a16="http://schemas.microsoft.com/office/drawing/2014/main" id="{EE559351-76D0-4324-8F32-92975316C82C}"/>
              </a:ext>
            </a:extLst>
          </p:cNvPr>
          <p:cNvPicPr>
            <a:picLocks noChangeAspect="1"/>
          </p:cNvPicPr>
          <p:nvPr/>
        </p:nvPicPr>
        <p:blipFill>
          <a:blip r:embed="rId8"/>
          <a:stretch>
            <a:fillRect/>
          </a:stretch>
        </p:blipFill>
        <p:spPr>
          <a:xfrm>
            <a:off x="450964" y="4012170"/>
            <a:ext cx="778119" cy="778119"/>
          </a:xfrm>
          <a:prstGeom prst="rect">
            <a:avLst/>
          </a:prstGeom>
        </p:spPr>
      </p:pic>
      <p:graphicFrame>
        <p:nvGraphicFramePr>
          <p:cNvPr id="2" name="Table 9">
            <a:extLst>
              <a:ext uri="{FF2B5EF4-FFF2-40B4-BE49-F238E27FC236}">
                <a16:creationId xmlns:a16="http://schemas.microsoft.com/office/drawing/2014/main" id="{2E8899E2-20C0-4051-8B1A-9AC86C88B570}"/>
              </a:ext>
            </a:extLst>
          </p:cNvPr>
          <p:cNvGraphicFramePr>
            <a:graphicFrameLocks noGrp="1"/>
          </p:cNvGraphicFramePr>
          <p:nvPr>
            <p:extLst>
              <p:ext uri="{D42A27DB-BD31-4B8C-83A1-F6EECF244321}">
                <p14:modId xmlns:p14="http://schemas.microsoft.com/office/powerpoint/2010/main" val="4127991393"/>
              </p:ext>
            </p:extLst>
          </p:nvPr>
        </p:nvGraphicFramePr>
        <p:xfrm>
          <a:off x="5316" y="-4327"/>
          <a:ext cx="9144000" cy="684344"/>
        </p:xfrm>
        <a:graphic>
          <a:graphicData uri="http://schemas.openxmlformats.org/drawingml/2006/table">
            <a:tbl>
              <a:tblPr firstRow="1" bandRow="1">
                <a:tableStyleId>{5C22544A-7EE6-4342-B048-85BDC9FD1C3A}</a:tableStyleId>
              </a:tblPr>
              <a:tblGrid>
                <a:gridCol w="9144000">
                  <a:extLst>
                    <a:ext uri="{9D8B030D-6E8A-4147-A177-3AD203B41FA5}">
                      <a16:colId xmlns:a16="http://schemas.microsoft.com/office/drawing/2014/main" val="749140339"/>
                    </a:ext>
                  </a:extLst>
                </a:gridCol>
              </a:tblGrid>
              <a:tr h="684344">
                <a:tc>
                  <a:txBody>
                    <a:bodyPr/>
                    <a:lstStyle/>
                    <a:p>
                      <a:r>
                        <a:rPr lang="en-US" sz="2000" dirty="0">
                          <a:latin typeface="Arial Rounded MT Bold" panose="020F0704030504030204" pitchFamily="34" charset="0"/>
                        </a:rPr>
                        <a:t>Who are full stack developers ? (5+ years)</a:t>
                      </a:r>
                      <a:endParaRPr lang="en-IN" dirty="0">
                        <a:latin typeface="Arial Rounded MT Bold" panose="020F0704030504030204" pitchFamily="34" charset="0"/>
                      </a:endParaRPr>
                    </a:p>
                  </a:txBody>
                  <a:tcPr>
                    <a:solidFill>
                      <a:schemeClr val="tx2"/>
                    </a:solidFill>
                  </a:tcPr>
                </a:tc>
                <a:extLst>
                  <a:ext uri="{0D108BD9-81ED-4DB2-BD59-A6C34878D82A}">
                    <a16:rowId xmlns:a16="http://schemas.microsoft.com/office/drawing/2014/main" val="3559328367"/>
                  </a:ext>
                </a:extLst>
              </a:tr>
            </a:tbl>
          </a:graphicData>
        </a:graphic>
      </p:graphicFrame>
      <p:pic>
        <p:nvPicPr>
          <p:cNvPr id="12" name="Picture 11">
            <a:extLst>
              <a:ext uri="{FF2B5EF4-FFF2-40B4-BE49-F238E27FC236}">
                <a16:creationId xmlns:a16="http://schemas.microsoft.com/office/drawing/2014/main" id="{47F77044-9DA9-42E1-B3BB-A3768EF99EF8}"/>
              </a:ext>
            </a:extLst>
          </p:cNvPr>
          <p:cNvPicPr>
            <a:picLocks noChangeAspect="1"/>
          </p:cNvPicPr>
          <p:nvPr/>
        </p:nvPicPr>
        <p:blipFill>
          <a:blip r:embed="rId9"/>
          <a:stretch>
            <a:fillRect/>
          </a:stretch>
        </p:blipFill>
        <p:spPr>
          <a:xfrm>
            <a:off x="1825222" y="4594297"/>
            <a:ext cx="1289198" cy="427523"/>
          </a:xfrm>
          <a:prstGeom prst="rect">
            <a:avLst/>
          </a:prstGeom>
        </p:spPr>
      </p:pic>
      <p:pic>
        <p:nvPicPr>
          <p:cNvPr id="16" name="Picture 15">
            <a:extLst>
              <a:ext uri="{FF2B5EF4-FFF2-40B4-BE49-F238E27FC236}">
                <a16:creationId xmlns:a16="http://schemas.microsoft.com/office/drawing/2014/main" id="{E5E7BDF3-9872-4DA5-AB31-6F3F009B13E0}"/>
              </a:ext>
            </a:extLst>
          </p:cNvPr>
          <p:cNvPicPr>
            <a:picLocks noChangeAspect="1"/>
          </p:cNvPicPr>
          <p:nvPr/>
        </p:nvPicPr>
        <p:blipFill>
          <a:blip r:embed="rId10"/>
          <a:stretch>
            <a:fillRect/>
          </a:stretch>
        </p:blipFill>
        <p:spPr>
          <a:xfrm>
            <a:off x="6755348" y="717200"/>
            <a:ext cx="2155298" cy="1031084"/>
          </a:xfrm>
          <a:prstGeom prst="rect">
            <a:avLst/>
          </a:prstGeom>
        </p:spPr>
      </p:pic>
    </p:spTree>
    <p:extLst>
      <p:ext uri="{BB962C8B-B14F-4D97-AF65-F5344CB8AC3E}">
        <p14:creationId xmlns:p14="http://schemas.microsoft.com/office/powerpoint/2010/main" val="4146656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4309EE-FBFE-4BE2-8F87-AAA5B6F20A87}"/>
              </a:ext>
            </a:extLst>
          </p:cNvPr>
          <p:cNvPicPr>
            <a:picLocks noChangeAspect="1"/>
          </p:cNvPicPr>
          <p:nvPr/>
        </p:nvPicPr>
        <p:blipFill rotWithShape="1">
          <a:blip r:embed="rId2">
            <a:extLst>
              <a:ext uri="{28A0092B-C50C-407E-A947-70E740481C1C}">
                <a14:useLocalDpi xmlns:a14="http://schemas.microsoft.com/office/drawing/2010/main" val="0"/>
              </a:ext>
            </a:extLst>
          </a:blip>
          <a:srcRect r="29060" b="6852"/>
          <a:stretch/>
        </p:blipFill>
        <p:spPr>
          <a:xfrm>
            <a:off x="0" y="0"/>
            <a:ext cx="9144000" cy="5146330"/>
          </a:xfrm>
          <a:prstGeom prst="rect">
            <a:avLst/>
          </a:prstGeom>
        </p:spPr>
      </p:pic>
    </p:spTree>
    <p:extLst>
      <p:ext uri="{BB962C8B-B14F-4D97-AF65-F5344CB8AC3E}">
        <p14:creationId xmlns:p14="http://schemas.microsoft.com/office/powerpoint/2010/main" val="1095031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Revindex Storefront 13 - HTML5, CSS3, JS, Bootstrap - Revindex -">
            <a:extLst>
              <a:ext uri="{FF2B5EF4-FFF2-40B4-BE49-F238E27FC236}">
                <a16:creationId xmlns:a16="http://schemas.microsoft.com/office/drawing/2014/main" id="{E2E19118-13EF-440C-ACCE-A3949B1BE1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2151"/>
          <a:stretch/>
        </p:blipFill>
        <p:spPr bwMode="auto">
          <a:xfrm>
            <a:off x="318280" y="1138667"/>
            <a:ext cx="6633649" cy="2398431"/>
          </a:xfrm>
          <a:prstGeom prst="rect">
            <a:avLst/>
          </a:prstGeom>
          <a:noFill/>
          <a:extLst>
            <a:ext uri="{909E8E84-426E-40DD-AFC4-6F175D3DCCD1}">
              <a14:hiddenFill xmlns:a14="http://schemas.microsoft.com/office/drawing/2010/main">
                <a:solidFill>
                  <a:srgbClr val="FFFFFF"/>
                </a:solidFill>
              </a14:hiddenFill>
            </a:ext>
          </a:extLst>
        </p:spPr>
      </p:pic>
      <p:sp>
        <p:nvSpPr>
          <p:cNvPr id="10" name="object 2">
            <a:extLst>
              <a:ext uri="{FF2B5EF4-FFF2-40B4-BE49-F238E27FC236}">
                <a16:creationId xmlns:a16="http://schemas.microsoft.com/office/drawing/2014/main" id="{0EF5D5F3-65CA-4262-8CBF-25F1AAFE4BE9}"/>
              </a:ext>
            </a:extLst>
          </p:cNvPr>
          <p:cNvSpPr txBox="1">
            <a:spLocks noGrp="1"/>
          </p:cNvSpPr>
          <p:nvPr>
            <p:ph type="title"/>
          </p:nvPr>
        </p:nvSpPr>
        <p:spPr>
          <a:xfrm>
            <a:off x="127590" y="60251"/>
            <a:ext cx="4369981" cy="517449"/>
          </a:xfrm>
          <a:prstGeom prst="rect">
            <a:avLst/>
          </a:prstGeom>
        </p:spPr>
        <p:txBody>
          <a:bodyPr vert="horz" wrap="square" lIns="0" tIns="9525" rIns="0" bIns="0" rtlCol="0" anchor="ctr">
            <a:spAutoFit/>
          </a:bodyPr>
          <a:lstStyle/>
          <a:p>
            <a:pPr marL="9525">
              <a:lnSpc>
                <a:spcPct val="100000"/>
              </a:lnSpc>
              <a:spcBef>
                <a:spcPts val="75"/>
              </a:spcBef>
            </a:pPr>
            <a:r>
              <a:rPr lang="en-US" spc="-4" dirty="0">
                <a:solidFill>
                  <a:schemeClr val="bg1"/>
                </a:solidFill>
              </a:rPr>
              <a:t>Frontend Components</a:t>
            </a:r>
            <a:endParaRPr spc="-4" dirty="0">
              <a:solidFill>
                <a:schemeClr val="bg1"/>
              </a:solidFill>
            </a:endParaRPr>
          </a:p>
        </p:txBody>
      </p:sp>
      <p:pic>
        <p:nvPicPr>
          <p:cNvPr id="4" name="Picture 3">
            <a:extLst>
              <a:ext uri="{FF2B5EF4-FFF2-40B4-BE49-F238E27FC236}">
                <a16:creationId xmlns:a16="http://schemas.microsoft.com/office/drawing/2014/main" id="{F35E5C16-627E-4A12-B27E-51C108AEB562}"/>
              </a:ext>
            </a:extLst>
          </p:cNvPr>
          <p:cNvPicPr>
            <a:picLocks noChangeAspect="1"/>
          </p:cNvPicPr>
          <p:nvPr/>
        </p:nvPicPr>
        <p:blipFill>
          <a:blip r:embed="rId3"/>
          <a:stretch>
            <a:fillRect/>
          </a:stretch>
        </p:blipFill>
        <p:spPr>
          <a:xfrm>
            <a:off x="429290" y="4608642"/>
            <a:ext cx="2356440" cy="534858"/>
          </a:xfrm>
          <a:prstGeom prst="rect">
            <a:avLst/>
          </a:prstGeom>
        </p:spPr>
      </p:pic>
    </p:spTree>
    <p:extLst>
      <p:ext uri="{BB962C8B-B14F-4D97-AF65-F5344CB8AC3E}">
        <p14:creationId xmlns:p14="http://schemas.microsoft.com/office/powerpoint/2010/main" val="41712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BDFFDED-C692-4873-A6EC-615E44046D31}"/>
              </a:ext>
            </a:extLst>
          </p:cNvPr>
          <p:cNvSpPr/>
          <p:nvPr/>
        </p:nvSpPr>
        <p:spPr>
          <a:xfrm>
            <a:off x="6472749" y="4699591"/>
            <a:ext cx="2541181" cy="329609"/>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Rectangle 8">
            <a:extLst>
              <a:ext uri="{FF2B5EF4-FFF2-40B4-BE49-F238E27FC236}">
                <a16:creationId xmlns:a16="http://schemas.microsoft.com/office/drawing/2014/main" id="{48A4B2ED-2CEB-4873-8C3C-024E08575E30}"/>
              </a:ext>
            </a:extLst>
          </p:cNvPr>
          <p:cNvSpPr/>
          <p:nvPr/>
        </p:nvSpPr>
        <p:spPr>
          <a:xfrm>
            <a:off x="6625149" y="4851991"/>
            <a:ext cx="2541181" cy="329609"/>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5122" name="Picture 2" descr="React vs Angular vs Vue.js — What to choose in 2020? (updated in 2020) | by  TechMagic | TechMagic | Medium">
            <a:extLst>
              <a:ext uri="{FF2B5EF4-FFF2-40B4-BE49-F238E27FC236}">
                <a16:creationId xmlns:a16="http://schemas.microsoft.com/office/drawing/2014/main" id="{60060520-B4D1-46D6-9F80-1307E21194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447" y="114300"/>
            <a:ext cx="6606362" cy="433719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1DE86876-7402-48DB-93F2-F51738D1B45A}"/>
              </a:ext>
            </a:extLst>
          </p:cNvPr>
          <p:cNvPicPr>
            <a:picLocks noChangeAspect="1"/>
          </p:cNvPicPr>
          <p:nvPr/>
        </p:nvPicPr>
        <p:blipFill>
          <a:blip r:embed="rId3"/>
          <a:stretch>
            <a:fillRect/>
          </a:stretch>
        </p:blipFill>
        <p:spPr>
          <a:xfrm>
            <a:off x="429290" y="4634626"/>
            <a:ext cx="2241962" cy="508874"/>
          </a:xfrm>
          <a:prstGeom prst="rect">
            <a:avLst/>
          </a:prstGeom>
        </p:spPr>
      </p:pic>
    </p:spTree>
    <p:extLst>
      <p:ext uri="{BB962C8B-B14F-4D97-AF65-F5344CB8AC3E}">
        <p14:creationId xmlns:p14="http://schemas.microsoft.com/office/powerpoint/2010/main" val="1462166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137F06C4865FD4A8A403F66497FF9A9" ma:contentTypeVersion="8" ma:contentTypeDescription="Create a new document." ma:contentTypeScope="" ma:versionID="1792ac7516b7dbd1685cde4762c4e339">
  <xsd:schema xmlns:xsd="http://www.w3.org/2001/XMLSchema" xmlns:xs="http://www.w3.org/2001/XMLSchema" xmlns:p="http://schemas.microsoft.com/office/2006/metadata/properties" xmlns:ns2="78bc6fde-72ac-489a-b0a4-ba51770a119a" targetNamespace="http://schemas.microsoft.com/office/2006/metadata/properties" ma:root="true" ma:fieldsID="2400080e9c033793c5592cc32f6335d2" ns2:_="">
    <xsd:import namespace="78bc6fde-72ac-489a-b0a4-ba51770a119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8bc6fde-72ac-489a-b0a4-ba51770a11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81D2DF-F93E-4CC1-8A50-704C6CA0430E}">
  <ds:schemaRefs>
    <ds:schemaRef ds:uri="http://schemas.microsoft.com/sharepoint/v3/contenttype/forms"/>
  </ds:schemaRefs>
</ds:datastoreItem>
</file>

<file path=customXml/itemProps2.xml><?xml version="1.0" encoding="utf-8"?>
<ds:datastoreItem xmlns:ds="http://schemas.openxmlformats.org/officeDocument/2006/customXml" ds:itemID="{7EF52303-DD41-4871-8221-5749C8E3EEE6}">
  <ds:schemaRefs>
    <ds:schemaRef ds:uri="http://purl.org/dc/elements/1.1/"/>
    <ds:schemaRef ds:uri="efd76e83-4173-4a26-b431-618a788339a8"/>
    <ds:schemaRef ds:uri="http://purl.org/dc/dcmitype/"/>
    <ds:schemaRef ds:uri="http://schemas.microsoft.com/office/infopath/2007/PartnerControls"/>
    <ds:schemaRef ds:uri="http://purl.org/dc/terms/"/>
    <ds:schemaRef ds:uri="6dfb84fc-c783-47c9-928a-3d458849d261"/>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74E5000A-F104-4496-A348-839329B7CDA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8bc6fde-72ac-489a-b0a4-ba51770a11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2146</TotalTime>
  <Words>360</Words>
  <Application>Microsoft Office PowerPoint</Application>
  <PresentationFormat>On-screen Show (16:9)</PresentationFormat>
  <Paragraphs>72</Paragraphs>
  <Slides>13</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Adobe Fan Heiti Std B</vt:lpstr>
      <vt:lpstr>Arial</vt:lpstr>
      <vt:lpstr>Arial Rounded MT Bold</vt:lpstr>
      <vt:lpstr>Calibri</vt:lpstr>
      <vt:lpstr>Segoe UI</vt:lpstr>
      <vt:lpstr>Segoe UI Light</vt:lpstr>
      <vt:lpstr>Trebuchet MS</vt:lpstr>
      <vt:lpstr>Wingdings</vt:lpstr>
      <vt:lpstr>Wingdings 3</vt:lpstr>
      <vt:lpstr>Facet</vt:lpstr>
      <vt:lpstr>Hello, This is Shubham Dutta </vt:lpstr>
      <vt:lpstr>PowerPoint Presentation</vt:lpstr>
      <vt:lpstr>What is Web Development ?</vt:lpstr>
      <vt:lpstr>What is Web Development?</vt:lpstr>
      <vt:lpstr>Web Career Goals</vt:lpstr>
      <vt:lpstr>PowerPoint Presentation</vt:lpstr>
      <vt:lpstr>PowerPoint Presentation</vt:lpstr>
      <vt:lpstr>Frontend Components</vt:lpstr>
      <vt:lpstr>PowerPoint Presentation</vt:lpstr>
      <vt:lpstr>Backend Market Trend</vt:lpstr>
      <vt:lpstr>Chrome Dev Tools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Technobuzz- Cloud Computing</dc:title>
  <dc:creator>Ahmad Uzair</dc:creator>
  <cp:lastModifiedBy>Shubham Dutta</cp:lastModifiedBy>
  <cp:revision>218</cp:revision>
  <dcterms:created xsi:type="dcterms:W3CDTF">2019-03-24T14:34:59Z</dcterms:created>
  <dcterms:modified xsi:type="dcterms:W3CDTF">2021-07-17T10:50:17Z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0x0101003137F06C4865FD4A8A403F66497FF9A9</vt:lpwstr>
  </property>
  <property fmtid="{D5CDD505-2E9C-101B-9397-08002B2CF9AE}" pid="3" name="Order">
    <vt:r8>1200</vt:r8>
  </property>
  <property fmtid="{D5CDD505-2E9C-101B-9397-08002B2CF9AE}" pid="4" name="xd_Signature">
    <vt:bool>false</vt:bool>
  </property>
  <property fmtid="{D5CDD505-2E9C-101B-9397-08002B2CF9AE}" pid="5" name="xd_ProgID">
    <vt:lpwstr/>
  </property>
  <property fmtid="{D5CDD505-2E9C-101B-9397-08002B2CF9AE}" pid="6" name="_SourceUrl">
    <vt:lpwstr/>
  </property>
  <property fmtid="{D5CDD505-2E9C-101B-9397-08002B2CF9AE}" pid="7" name="_SharedFileIndex">
    <vt:lpwstr/>
  </property>
  <property fmtid="{D5CDD505-2E9C-101B-9397-08002B2CF9AE}" pid="8" name="ComplianceAssetId">
    <vt:lpwstr/>
  </property>
  <property fmtid="{D5CDD505-2E9C-101B-9397-08002B2CF9AE}" pid="9" name="TemplateUrl">
    <vt:lpwstr/>
  </property>
</Properties>
</file>

<file path=docProps/thumbnail.jpeg>
</file>